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aleway"/>
      <p:regular r:id="rId35"/>
      <p:bold r:id="rId36"/>
      <p:italic r:id="rId37"/>
      <p:boldItalic r:id="rId38"/>
    </p:embeddedFont>
    <p:embeddedFont>
      <p:font typeface="Raleway SemiBold"/>
      <p:regular r:id="rId39"/>
      <p:bold r:id="rId40"/>
      <p:italic r:id="rId41"/>
      <p:boldItalic r:id="rId42"/>
    </p:embeddedFont>
    <p:embeddedFont>
      <p:font typeface="Raleway ExtraBold"/>
      <p:bold r:id="rId43"/>
      <p:boldItalic r:id="rId44"/>
    </p:embeddedFont>
    <p:embeddedFont>
      <p:font typeface="Lato"/>
      <p:regular r:id="rId45"/>
      <p:bold r:id="rId46"/>
      <p:italic r:id="rId47"/>
      <p:boldItalic r:id="rId48"/>
    </p:embeddedFont>
    <p:embeddedFont>
      <p:font typeface="Raleway Medium"/>
      <p:regular r:id="rId49"/>
      <p:bold r:id="rId50"/>
      <p:italic r:id="rId51"/>
      <p:boldItalic r:id="rId52"/>
    </p:embeddedFont>
    <p:embeddedFont>
      <p:font typeface="Merriweather"/>
      <p:regular r:id="rId53"/>
      <p:bold r:id="rId54"/>
      <p:italic r:id="rId55"/>
      <p:boldItalic r:id="rId56"/>
    </p:embeddedFont>
    <p:embeddedFont>
      <p:font typeface="Comfortaa"/>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http://customooxmlschemas.google.com/">
      <go:slidesCustomData xmlns:go="http://customooxmlschemas.google.com/" r:id="rId59" roundtripDataSignature="AMtx7miEjW5pQ//1wVuaXoIsXbwM5iNN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SemiBold-bold.fntdata"/><Relationship Id="rId42" Type="http://schemas.openxmlformats.org/officeDocument/2006/relationships/font" Target="fonts/RalewaySemiBold-boldItalic.fntdata"/><Relationship Id="rId41" Type="http://schemas.openxmlformats.org/officeDocument/2006/relationships/font" Target="fonts/RalewaySemiBold-italic.fntdata"/><Relationship Id="rId44" Type="http://schemas.openxmlformats.org/officeDocument/2006/relationships/font" Target="fonts/RalewayExtraBold-boldItalic.fntdata"/><Relationship Id="rId43" Type="http://schemas.openxmlformats.org/officeDocument/2006/relationships/font" Target="fonts/RalewayExtraBold-bold.fntdata"/><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RalewayMedium-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aleway-regular.fntdata"/><Relationship Id="rId34" Type="http://schemas.openxmlformats.org/officeDocument/2006/relationships/slide" Target="slides/slide29.xml"/><Relationship Id="rId37" Type="http://schemas.openxmlformats.org/officeDocument/2006/relationships/font" Target="fonts/Raleway-italic.fntdata"/><Relationship Id="rId36" Type="http://schemas.openxmlformats.org/officeDocument/2006/relationships/font" Target="fonts/Raleway-bold.fntdata"/><Relationship Id="rId39" Type="http://schemas.openxmlformats.org/officeDocument/2006/relationships/font" Target="fonts/RalewaySemiBold-regular.fntdata"/><Relationship Id="rId38" Type="http://schemas.openxmlformats.org/officeDocument/2006/relationships/font" Target="fonts/Raleway-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Medium-italic.fntdata"/><Relationship Id="rId50" Type="http://schemas.openxmlformats.org/officeDocument/2006/relationships/font" Target="fonts/RalewayMedium-bold.fntdata"/><Relationship Id="rId53" Type="http://schemas.openxmlformats.org/officeDocument/2006/relationships/font" Target="fonts/Merriweather-regular.fntdata"/><Relationship Id="rId52" Type="http://schemas.openxmlformats.org/officeDocument/2006/relationships/font" Target="fonts/RalewayMedium-boldItalic.fntdata"/><Relationship Id="rId11" Type="http://schemas.openxmlformats.org/officeDocument/2006/relationships/slide" Target="slides/slide6.xml"/><Relationship Id="rId55" Type="http://schemas.openxmlformats.org/officeDocument/2006/relationships/font" Target="fonts/Merriweather-italic.fntdata"/><Relationship Id="rId10" Type="http://schemas.openxmlformats.org/officeDocument/2006/relationships/slide" Target="slides/slide5.xml"/><Relationship Id="rId54" Type="http://schemas.openxmlformats.org/officeDocument/2006/relationships/font" Target="fonts/Merriweather-bold.fntdata"/><Relationship Id="rId13" Type="http://schemas.openxmlformats.org/officeDocument/2006/relationships/slide" Target="slides/slide8.xml"/><Relationship Id="rId57" Type="http://schemas.openxmlformats.org/officeDocument/2006/relationships/font" Target="fonts/Comfortaa-regular.fntdata"/><Relationship Id="rId12" Type="http://schemas.openxmlformats.org/officeDocument/2006/relationships/slide" Target="slides/slide7.xml"/><Relationship Id="rId56" Type="http://schemas.openxmlformats.org/officeDocument/2006/relationships/font" Target="fonts/Merriweather-boldItalic.fntdata"/><Relationship Id="rId15" Type="http://schemas.openxmlformats.org/officeDocument/2006/relationships/slide" Target="slides/slide10.xml"/><Relationship Id="rId59" Type="http://customschemas.google.com/relationships/presentationmetadata" Target="metadata"/><Relationship Id="rId14" Type="http://schemas.openxmlformats.org/officeDocument/2006/relationships/slide" Target="slides/slide9.xml"/><Relationship Id="rId58" Type="http://schemas.openxmlformats.org/officeDocument/2006/relationships/font" Target="fonts/Comfortaa-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3c84ef3a06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3c84ef3a06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3c84ef3a06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3c84ef3a06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3c84ef3a06_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3c84ef3a06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3c84ef3a06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3c84ef3a06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3c84ef3a06_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3c84ef3a06_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3c84ef3a06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3c84ef3a06_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3c84ef3a06_8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23c84ef3a06_8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3c84ef3a06_8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3c84ef3a06_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3c84ef3a06_8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3c84ef3a06_8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3c84ef3a06_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3c84ef3a06_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3c84ef3a06_8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3c84ef3a06_8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3c84ef3a06_8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3c84ef3a06_8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3c84ef3a06_8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3c84ef3a06_8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3c84ef3a06_8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3c84ef3a06_8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3c84ef3a06_8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3c84ef3a06_8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3c84ef3a06_5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3c84ef3a06_5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3c84ef3a06_5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3c84ef3a06_5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3c84ef3a06_5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3c84ef3a06_5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3c84ef3a06_5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3c84ef3a06_5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3c84ef3a06_5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23c84ef3a06_5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3c84ef3a06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3c84ef3a06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3c84ef3a06_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23c84ef3a06_5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1"/>
          <p:cNvSpPr txBox="1"/>
          <p:nvPr>
            <p:ph type="ctrTitle"/>
          </p:nvPr>
        </p:nvSpPr>
        <p:spPr>
          <a:xfrm>
            <a:off x="729450" y="1322450"/>
            <a:ext cx="3787800" cy="198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p:txBody>
      </p:sp>
      <p:sp>
        <p:nvSpPr>
          <p:cNvPr id="11" name="Google Shape;11;p21"/>
          <p:cNvSpPr txBox="1"/>
          <p:nvPr>
            <p:ph idx="1" type="subTitle"/>
          </p:nvPr>
        </p:nvSpPr>
        <p:spPr>
          <a:xfrm>
            <a:off x="729595" y="3401500"/>
            <a:ext cx="37878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2" name="Google Shape;12;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1"/>
          <p:cNvGrpSpPr/>
          <p:nvPr/>
        </p:nvGrpSpPr>
        <p:grpSpPr>
          <a:xfrm>
            <a:off x="830392" y="1191256"/>
            <a:ext cx="745763" cy="45826"/>
            <a:chOff x="4580561" y="2589004"/>
            <a:chExt cx="1064464" cy="25200"/>
          </a:xfrm>
        </p:grpSpPr>
        <p:sp>
          <p:nvSpPr>
            <p:cNvPr id="14" name="Google Shape;14;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21"/>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sp>
        <p:nvSpPr>
          <p:cNvPr id="92" name="Google Shape;92;p3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 name="Google Shape;93;p30"/>
          <p:cNvGrpSpPr/>
          <p:nvPr/>
        </p:nvGrpSpPr>
        <p:grpSpPr>
          <a:xfrm>
            <a:off x="830392" y="1191256"/>
            <a:ext cx="745763" cy="45826"/>
            <a:chOff x="4580561" y="2589004"/>
            <a:chExt cx="1064464" cy="25200"/>
          </a:xfrm>
        </p:grpSpPr>
        <p:sp>
          <p:nvSpPr>
            <p:cNvPr id="94" name="Google Shape;94;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 name="Google Shape;96;p30"/>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97" name="Google Shape;97;p30"/>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8" name="Google Shape;98;p30"/>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9" name="Google Shape;99;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00" name="Shape 100"/>
        <p:cNvGrpSpPr/>
        <p:nvPr/>
      </p:nvGrpSpPr>
      <p:grpSpPr>
        <a:xfrm>
          <a:off x="0" y="0"/>
          <a:ext cx="0" cy="0"/>
          <a:chOff x="0" y="0"/>
          <a:chExt cx="0" cy="0"/>
        </a:xfrm>
      </p:grpSpPr>
      <p:sp>
        <p:nvSpPr>
          <p:cNvPr id="101" name="Google Shape;101;p3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 name="Shape 103"/>
        <p:cNvGrpSpPr/>
        <p:nvPr/>
      </p:nvGrpSpPr>
      <p:grpSpPr>
        <a:xfrm>
          <a:off x="0" y="0"/>
          <a:ext cx="0" cy="0"/>
          <a:chOff x="0" y="0"/>
          <a:chExt cx="0" cy="0"/>
        </a:xfrm>
      </p:grpSpPr>
      <p:sp>
        <p:nvSpPr>
          <p:cNvPr id="104" name="Google Shape;104;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 name="Google Shape;105;p32"/>
          <p:cNvGrpSpPr/>
          <p:nvPr/>
        </p:nvGrpSpPr>
        <p:grpSpPr>
          <a:xfrm>
            <a:off x="830392" y="1191256"/>
            <a:ext cx="745763" cy="45826"/>
            <a:chOff x="4580561" y="2589004"/>
            <a:chExt cx="1064464" cy="25200"/>
          </a:xfrm>
        </p:grpSpPr>
        <p:sp>
          <p:nvSpPr>
            <p:cNvPr id="106" name="Google Shape;106;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 name="Google Shape;108;p32"/>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109" name="Google Shape;109;p32"/>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0" name="Google Shape;110;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11" name="Shape 111"/>
        <p:cNvGrpSpPr/>
        <p:nvPr/>
      </p:nvGrpSpPr>
      <p:grpSpPr>
        <a:xfrm>
          <a:off x="0" y="0"/>
          <a:ext cx="0" cy="0"/>
          <a:chOff x="0" y="0"/>
          <a:chExt cx="0" cy="0"/>
        </a:xfrm>
      </p:grpSpPr>
      <p:pic>
        <p:nvPicPr>
          <p:cNvPr descr="Side view of hands writing in a notebook at a cafe" id="112" name="Google Shape;112;p33"/>
          <p:cNvPicPr preferRelativeResize="0"/>
          <p:nvPr/>
        </p:nvPicPr>
        <p:blipFill rotWithShape="1">
          <a:blip r:embed="rId2">
            <a:alphaModFix/>
          </a:blip>
          <a:srcRect b="26445" l="9049" r="54351" t="12064"/>
          <a:stretch/>
        </p:blipFill>
        <p:spPr>
          <a:xfrm>
            <a:off x="1" y="-50"/>
            <a:ext cx="4572000" cy="5143501"/>
          </a:xfrm>
          <a:prstGeom prst="rect">
            <a:avLst/>
          </a:prstGeom>
          <a:noFill/>
          <a:ln>
            <a:noFill/>
          </a:ln>
        </p:spPr>
      </p:pic>
      <p:sp>
        <p:nvSpPr>
          <p:cNvPr id="113" name="Google Shape;113;p33"/>
          <p:cNvSpPr/>
          <p:nvPr/>
        </p:nvSpPr>
        <p:spPr>
          <a:xfrm>
            <a:off x="1650" y="0"/>
            <a:ext cx="4568700" cy="5143500"/>
          </a:xfrm>
          <a:prstGeom prst="rect">
            <a:avLst/>
          </a:prstGeom>
          <a:solidFill>
            <a:srgbClr val="178D7D">
              <a:alpha val="6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 name="Google Shape;114;p33"/>
          <p:cNvGrpSpPr/>
          <p:nvPr/>
        </p:nvGrpSpPr>
        <p:grpSpPr>
          <a:xfrm>
            <a:off x="830392" y="1191256"/>
            <a:ext cx="745763" cy="45826"/>
            <a:chOff x="4580561" y="2589004"/>
            <a:chExt cx="1064464" cy="25200"/>
          </a:xfrm>
        </p:grpSpPr>
        <p:sp>
          <p:nvSpPr>
            <p:cNvPr id="115" name="Google Shape;115;p3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 name="Google Shape;117;p3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118" name="Google Shape;118;p3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p:txBody>
      </p:sp>
      <p:sp>
        <p:nvSpPr>
          <p:cNvPr id="119" name="Google Shape;119;p3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0" name="Google Shape;120;p33"/>
          <p:cNvSpPr txBox="1"/>
          <p:nvPr>
            <p:ph idx="12" type="sldNum"/>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1" name="Shape 121"/>
        <p:cNvGrpSpPr/>
        <p:nvPr/>
      </p:nvGrpSpPr>
      <p:grpSpPr>
        <a:xfrm>
          <a:off x="0" y="0"/>
          <a:ext cx="0" cy="0"/>
          <a:chOff x="0" y="0"/>
          <a:chExt cx="0" cy="0"/>
        </a:xfrm>
      </p:grpSpPr>
      <p:sp>
        <p:nvSpPr>
          <p:cNvPr id="122" name="Google Shape;122;p34"/>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23" name="Google Shape;123;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4" name="Shape 124"/>
        <p:cNvGrpSpPr/>
        <p:nvPr/>
      </p:nvGrpSpPr>
      <p:grpSpPr>
        <a:xfrm>
          <a:off x="0" y="0"/>
          <a:ext cx="0" cy="0"/>
          <a:chOff x="0" y="0"/>
          <a:chExt cx="0" cy="0"/>
        </a:xfrm>
      </p:grpSpPr>
      <p:grpSp>
        <p:nvGrpSpPr>
          <p:cNvPr id="125" name="Google Shape;125;p35"/>
          <p:cNvGrpSpPr/>
          <p:nvPr/>
        </p:nvGrpSpPr>
        <p:grpSpPr>
          <a:xfrm>
            <a:off x="830392" y="4169130"/>
            <a:ext cx="745763" cy="45826"/>
            <a:chOff x="4580561" y="2589004"/>
            <a:chExt cx="1064464" cy="25200"/>
          </a:xfrm>
        </p:grpSpPr>
        <p:sp>
          <p:nvSpPr>
            <p:cNvPr id="126" name="Google Shape;126;p3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 name="Google Shape;128;p35"/>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29" name="Google Shape;129;p35"/>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30" name="Google Shape;130;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22"/>
          <p:cNvGrpSpPr/>
          <p:nvPr/>
        </p:nvGrpSpPr>
        <p:grpSpPr>
          <a:xfrm>
            <a:off x="830392" y="1191256"/>
            <a:ext cx="745763" cy="45826"/>
            <a:chOff x="4580561" y="2589004"/>
            <a:chExt cx="1064464" cy="25200"/>
          </a:xfrm>
        </p:grpSpPr>
        <p:sp>
          <p:nvSpPr>
            <p:cNvPr id="19" name="Google Shape;19;p2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2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22" name="Google Shape;22;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23" name="Shape 23"/>
        <p:cNvGrpSpPr/>
        <p:nvPr/>
      </p:nvGrpSpPr>
      <p:grpSpPr>
        <a:xfrm>
          <a:off x="0" y="0"/>
          <a:ext cx="0" cy="0"/>
          <a:chOff x="0" y="0"/>
          <a:chExt cx="0" cy="0"/>
        </a:xfrm>
      </p:grpSpPr>
      <p:pic>
        <p:nvPicPr>
          <p:cNvPr id="24" name="Google Shape;24;p23"/>
          <p:cNvPicPr preferRelativeResize="0"/>
          <p:nvPr/>
        </p:nvPicPr>
        <p:blipFill rotWithShape="1">
          <a:blip r:embed="rId2">
            <a:alphaModFix/>
          </a:blip>
          <a:srcRect b="0" l="31882" r="25713" t="8095"/>
          <a:stretch/>
        </p:blipFill>
        <p:spPr>
          <a:xfrm>
            <a:off x="0" y="0"/>
            <a:ext cx="4575250" cy="5143500"/>
          </a:xfrm>
          <a:prstGeom prst="rect">
            <a:avLst/>
          </a:prstGeom>
          <a:noFill/>
          <a:ln>
            <a:noFill/>
          </a:ln>
        </p:spPr>
      </p:pic>
      <p:sp>
        <p:nvSpPr>
          <p:cNvPr id="25" name="Google Shape;25;p23"/>
          <p:cNvSpPr/>
          <p:nvPr/>
        </p:nvSpPr>
        <p:spPr>
          <a:xfrm>
            <a:off x="-75" y="0"/>
            <a:ext cx="4572000" cy="5143500"/>
          </a:xfrm>
          <a:prstGeom prst="rect">
            <a:avLst/>
          </a:prstGeom>
          <a:solidFill>
            <a:srgbClr val="178D7D">
              <a:alpha val="6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 name="Google Shape;26;p23"/>
          <p:cNvGrpSpPr/>
          <p:nvPr/>
        </p:nvGrpSpPr>
        <p:grpSpPr>
          <a:xfrm>
            <a:off x="830392" y="1191256"/>
            <a:ext cx="745763" cy="45826"/>
            <a:chOff x="4580561" y="2589004"/>
            <a:chExt cx="1064464" cy="25200"/>
          </a:xfrm>
        </p:grpSpPr>
        <p:sp>
          <p:nvSpPr>
            <p:cNvPr id="27" name="Google Shape;27;p2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2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30" name="Google Shape;30;p2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p:txBody>
      </p:sp>
      <p:sp>
        <p:nvSpPr>
          <p:cNvPr id="31" name="Google Shape;31;p2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2" name="Google Shape;32;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2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 name="Google Shape;35;p24"/>
          <p:cNvGrpSpPr/>
          <p:nvPr/>
        </p:nvGrpSpPr>
        <p:grpSpPr>
          <a:xfrm>
            <a:off x="830392" y="1191256"/>
            <a:ext cx="745763" cy="45826"/>
            <a:chOff x="4580561" y="2589004"/>
            <a:chExt cx="1064464" cy="25200"/>
          </a:xfrm>
        </p:grpSpPr>
        <p:sp>
          <p:nvSpPr>
            <p:cNvPr id="36" name="Google Shape;36;p2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2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39" name="Google Shape;39;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25"/>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25"/>
          <p:cNvGrpSpPr/>
          <p:nvPr/>
        </p:nvGrpSpPr>
        <p:grpSpPr>
          <a:xfrm>
            <a:off x="830392" y="1191256"/>
            <a:ext cx="745763" cy="45826"/>
            <a:chOff x="4580561" y="2589004"/>
            <a:chExt cx="1064464" cy="25200"/>
          </a:xfrm>
        </p:grpSpPr>
        <p:sp>
          <p:nvSpPr>
            <p:cNvPr id="43" name="Google Shape;43;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2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46" name="Google Shape;46;p25"/>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7" name="Google Shape;47;p25"/>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8" name="Google Shape;48;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2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 name="Google Shape;53;p27"/>
          <p:cNvGrpSpPr/>
          <p:nvPr/>
        </p:nvGrpSpPr>
        <p:grpSpPr>
          <a:xfrm>
            <a:off x="830392" y="1191256"/>
            <a:ext cx="745763" cy="45826"/>
            <a:chOff x="4580561" y="2589004"/>
            <a:chExt cx="1064464" cy="25200"/>
          </a:xfrm>
        </p:grpSpPr>
        <p:sp>
          <p:nvSpPr>
            <p:cNvPr id="54" name="Google Shape;54;p2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 name="Google Shape;56;p2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sp>
        <p:nvSpPr>
          <p:cNvPr id="57" name="Google Shape;57;p2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8" name="Google Shape;58;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9" name="Shape 59"/>
        <p:cNvGrpSpPr/>
        <p:nvPr/>
      </p:nvGrpSpPr>
      <p:grpSpPr>
        <a:xfrm>
          <a:off x="0" y="0"/>
          <a:ext cx="0" cy="0"/>
          <a:chOff x="0" y="0"/>
          <a:chExt cx="0" cy="0"/>
        </a:xfrm>
      </p:grpSpPr>
      <p:grpSp>
        <p:nvGrpSpPr>
          <p:cNvPr id="60" name="Google Shape;60;p28"/>
          <p:cNvGrpSpPr/>
          <p:nvPr/>
        </p:nvGrpSpPr>
        <p:grpSpPr>
          <a:xfrm>
            <a:off x="830392" y="4169130"/>
            <a:ext cx="745763" cy="45826"/>
            <a:chOff x="4580561" y="2589004"/>
            <a:chExt cx="1064464" cy="25200"/>
          </a:xfrm>
        </p:grpSpPr>
        <p:sp>
          <p:nvSpPr>
            <p:cNvPr id="61" name="Google Shape;61;p2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 name="Google Shape;63;p2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64" name="Google Shape;64;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65" name="Shape 65"/>
        <p:cNvGrpSpPr/>
        <p:nvPr/>
      </p:nvGrpSpPr>
      <p:grpSpPr>
        <a:xfrm>
          <a:off x="0" y="0"/>
          <a:ext cx="0" cy="0"/>
          <a:chOff x="0" y="0"/>
          <a:chExt cx="0" cy="0"/>
        </a:xfrm>
      </p:grpSpPr>
      <p:sp>
        <p:nvSpPr>
          <p:cNvPr id="66" name="Google Shape;66;p29"/>
          <p:cNvSpPr txBox="1"/>
          <p:nvPr>
            <p:ph type="ctrTitle"/>
          </p:nvPr>
        </p:nvSpPr>
        <p:spPr>
          <a:xfrm>
            <a:off x="729450" y="1322450"/>
            <a:ext cx="3787800" cy="198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p:txBody>
      </p:sp>
      <p:sp>
        <p:nvSpPr>
          <p:cNvPr id="67" name="Google Shape;67;p29"/>
          <p:cNvSpPr txBox="1"/>
          <p:nvPr>
            <p:ph idx="1" type="subTitle"/>
          </p:nvPr>
        </p:nvSpPr>
        <p:spPr>
          <a:xfrm>
            <a:off x="729595" y="3401500"/>
            <a:ext cx="37878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grpSp>
        <p:nvGrpSpPr>
          <p:cNvPr id="69" name="Google Shape;69;p29"/>
          <p:cNvGrpSpPr/>
          <p:nvPr/>
        </p:nvGrpSpPr>
        <p:grpSpPr>
          <a:xfrm>
            <a:off x="830392" y="1191256"/>
            <a:ext cx="745763" cy="45826"/>
            <a:chOff x="4580561" y="2589004"/>
            <a:chExt cx="1064464" cy="25200"/>
          </a:xfrm>
        </p:grpSpPr>
        <p:sp>
          <p:nvSpPr>
            <p:cNvPr id="70" name="Google Shape;70;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 name="Google Shape;72;p29"/>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 name="Google Shape;73;p29"/>
          <p:cNvGrpSpPr/>
          <p:nvPr/>
        </p:nvGrpSpPr>
        <p:grpSpPr>
          <a:xfrm>
            <a:off x="5063224" y="1313339"/>
            <a:ext cx="3459829" cy="2670551"/>
            <a:chOff x="3553042" y="1657806"/>
            <a:chExt cx="3461100" cy="2671532"/>
          </a:xfrm>
        </p:grpSpPr>
        <p:sp>
          <p:nvSpPr>
            <p:cNvPr id="74" name="Google Shape;74;p29"/>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9"/>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9"/>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9"/>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9"/>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9"/>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9"/>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Component Detail" id="82" name="Google Shape;82;p29"/>
          <p:cNvPicPr preferRelativeResize="0"/>
          <p:nvPr/>
        </p:nvPicPr>
        <p:blipFill rotWithShape="1">
          <a:blip r:embed="rId2">
            <a:alphaModFix/>
          </a:blip>
          <a:srcRect b="25075" l="0" r="0" t="0"/>
          <a:stretch/>
        </p:blipFill>
        <p:spPr>
          <a:xfrm>
            <a:off x="5161725" y="1399791"/>
            <a:ext cx="3262825" cy="1833425"/>
          </a:xfrm>
          <a:prstGeom prst="rect">
            <a:avLst/>
          </a:prstGeom>
          <a:noFill/>
          <a:ln>
            <a:noFill/>
          </a:ln>
        </p:spPr>
      </p:pic>
      <p:sp>
        <p:nvSpPr>
          <p:cNvPr id="83" name="Google Shape;83;p29"/>
          <p:cNvSpPr/>
          <p:nvPr/>
        </p:nvSpPr>
        <p:spPr>
          <a:xfrm flipH="1">
            <a:off x="5156196" y="1401826"/>
            <a:ext cx="3268577" cy="1812993"/>
          </a:xfrm>
          <a:prstGeom prst="rtTriangle">
            <a:avLst/>
          </a:prstGeom>
          <a:solidFill>
            <a:srgbClr val="000000">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 name="Google Shape;84;p29"/>
          <p:cNvGrpSpPr/>
          <p:nvPr/>
        </p:nvGrpSpPr>
        <p:grpSpPr>
          <a:xfrm>
            <a:off x="7666681" y="2077877"/>
            <a:ext cx="1148179" cy="2282763"/>
            <a:chOff x="7666681" y="2077877"/>
            <a:chExt cx="1148179" cy="2282763"/>
          </a:xfrm>
        </p:grpSpPr>
        <p:grpSp>
          <p:nvGrpSpPr>
            <p:cNvPr id="85" name="Google Shape;85;p29"/>
            <p:cNvGrpSpPr/>
            <p:nvPr/>
          </p:nvGrpSpPr>
          <p:grpSpPr>
            <a:xfrm>
              <a:off x="7666681" y="2077877"/>
              <a:ext cx="1148179" cy="2282763"/>
              <a:chOff x="3983627" y="1676395"/>
              <a:chExt cx="1449538" cy="2881913"/>
            </a:xfrm>
          </p:grpSpPr>
          <p:sp>
            <p:nvSpPr>
              <p:cNvPr id="86" name="Google Shape;86;p29"/>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9"/>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9"/>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Mobile View" id="89" name="Google Shape;89;p29"/>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90" name="Google Shape;90;p29"/>
            <p:cNvSpPr/>
            <p:nvPr/>
          </p:nvSpPr>
          <p:spPr>
            <a:xfrm flipH="1">
              <a:off x="7722342" y="2222973"/>
              <a:ext cx="1037700" cy="1833000"/>
            </a:xfrm>
            <a:prstGeom prst="rtTriangle">
              <a:avLst/>
            </a:prstGeom>
            <a:solidFill>
              <a:srgbClr val="000000">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jp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hyperlink" Target="https://colab.research.google.com/drive/1MC3bcP9hcaENCYWYOgZ-sNMn_SPLHFfb?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hyperlink" Target="https://public.flourish.studio/visualisation/13599668/"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hyperlink" Target="https://public.flourish.studio/visualisation/1360046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4.jpg"/><Relationship Id="rId5" Type="http://schemas.openxmlformats.org/officeDocument/2006/relationships/image" Target="../media/image7.png"/><Relationship Id="rId6"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hyperlink" Target="https://public.flourish.studio/visualisation/13602910/" TargetMode="External"/><Relationship Id="rId6" Type="http://schemas.openxmlformats.org/officeDocument/2006/relationships/hyperlink" Target="https://public.flourish.studio/visualisation/13602918/"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hyperlink" Target="https://public.flourish.studio/visualisation/13602919/"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hyperlink" Target="https://colab.research.google.com/drive/1e2dzno-yLwWW4wzAFyvWM_YLyoa23zu4?usp=sharing" TargetMode="External"/><Relationship Id="rId4" Type="http://schemas.openxmlformats.org/officeDocument/2006/relationships/hyperlink" Target="https://colab.research.google.com/drive/1UaPwI83x3ANgifCB3C0K9duPY1IUqC4o?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hyperlink" Target="https://docs.google.com/document/d/1lq2NS25xx0Hfav4CCfbuuAH_yoMQWe_Z2C36ClyFk_4/edit?usp=shari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hyperlink" Target="https://public.flourish.studio/visualisation/13547368/"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colab.research.google.com/drive/1MC3bcP9hcaENCYWYOgZ-sNMn_SPLHFfb?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E480">
            <a:alpha val="72160"/>
          </a:srgbClr>
        </a:solidFill>
      </p:bgPr>
    </p:bg>
    <p:spTree>
      <p:nvGrpSpPr>
        <p:cNvPr id="134" name="Shape 134"/>
        <p:cNvGrpSpPr/>
        <p:nvPr/>
      </p:nvGrpSpPr>
      <p:grpSpPr>
        <a:xfrm>
          <a:off x="0" y="0"/>
          <a:ext cx="0" cy="0"/>
          <a:chOff x="0" y="0"/>
          <a:chExt cx="0" cy="0"/>
        </a:xfrm>
      </p:grpSpPr>
      <p:pic>
        <p:nvPicPr>
          <p:cNvPr id="135" name="Google Shape;135;p1"/>
          <p:cNvPicPr preferRelativeResize="0"/>
          <p:nvPr/>
        </p:nvPicPr>
        <p:blipFill rotWithShape="1">
          <a:blip r:embed="rId3">
            <a:alphaModFix/>
          </a:blip>
          <a:srcRect b="0" l="553" r="563" t="0"/>
          <a:stretch/>
        </p:blipFill>
        <p:spPr>
          <a:xfrm>
            <a:off x="4426050" y="999924"/>
            <a:ext cx="4323900" cy="3751500"/>
          </a:xfrm>
          <a:prstGeom prst="roundRect">
            <a:avLst>
              <a:gd fmla="val 16667" name="adj"/>
            </a:avLst>
          </a:prstGeom>
          <a:noFill/>
          <a:ln>
            <a:noFill/>
          </a:ln>
        </p:spPr>
      </p:pic>
      <p:sp>
        <p:nvSpPr>
          <p:cNvPr id="136" name="Google Shape;136;p1"/>
          <p:cNvSpPr txBox="1"/>
          <p:nvPr>
            <p:ph type="ctrTitle"/>
          </p:nvPr>
        </p:nvSpPr>
        <p:spPr>
          <a:xfrm>
            <a:off x="394875" y="1533075"/>
            <a:ext cx="3644700" cy="216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lang="en" sz="2800">
                <a:latin typeface="Merriweather"/>
                <a:ea typeface="Merriweather"/>
                <a:cs typeface="Merriweather"/>
                <a:sym typeface="Merriweather"/>
              </a:rPr>
              <a:t>Exploratory </a:t>
            </a:r>
            <a:endParaRPr sz="2800">
              <a:latin typeface="Merriweather"/>
              <a:ea typeface="Merriweather"/>
              <a:cs typeface="Merriweather"/>
              <a:sym typeface="Merriweather"/>
            </a:endParaRPr>
          </a:p>
          <a:p>
            <a:pPr indent="0" lvl="0" marL="0" rtl="0" algn="l">
              <a:lnSpc>
                <a:spcPct val="100000"/>
              </a:lnSpc>
              <a:spcBef>
                <a:spcPts val="0"/>
              </a:spcBef>
              <a:spcAft>
                <a:spcPts val="0"/>
              </a:spcAft>
              <a:buSzPts val="4000"/>
              <a:buNone/>
            </a:pPr>
            <a:r>
              <a:rPr lang="en" sz="2800">
                <a:latin typeface="Merriweather"/>
                <a:ea typeface="Merriweather"/>
                <a:cs typeface="Merriweather"/>
                <a:sym typeface="Merriweather"/>
              </a:rPr>
              <a:t>Data Analysis and Visualization of </a:t>
            </a:r>
            <a:endParaRPr sz="2800">
              <a:latin typeface="Merriweather"/>
              <a:ea typeface="Merriweather"/>
              <a:cs typeface="Merriweather"/>
              <a:sym typeface="Merriweather"/>
            </a:endParaRPr>
          </a:p>
          <a:p>
            <a:pPr indent="0" lvl="0" marL="0" rtl="0" algn="l">
              <a:lnSpc>
                <a:spcPct val="100000"/>
              </a:lnSpc>
              <a:spcBef>
                <a:spcPts val="0"/>
              </a:spcBef>
              <a:spcAft>
                <a:spcPts val="0"/>
              </a:spcAft>
              <a:buSzPts val="4000"/>
              <a:buNone/>
            </a:pPr>
            <a:r>
              <a:rPr lang="en" sz="2800">
                <a:latin typeface="Merriweather"/>
                <a:ea typeface="Merriweather"/>
                <a:cs typeface="Merriweather"/>
                <a:sym typeface="Merriweather"/>
              </a:rPr>
              <a:t>Face Masks Data</a:t>
            </a:r>
            <a:endParaRPr sz="2800">
              <a:latin typeface="Merriweather"/>
              <a:ea typeface="Merriweather"/>
              <a:cs typeface="Merriweather"/>
              <a:sym typeface="Merriweather"/>
            </a:endParaRPr>
          </a:p>
        </p:txBody>
      </p:sp>
      <p:pic>
        <p:nvPicPr>
          <p:cNvPr id="137" name="Google Shape;137;p1"/>
          <p:cNvPicPr preferRelativeResize="0"/>
          <p:nvPr/>
        </p:nvPicPr>
        <p:blipFill>
          <a:blip r:embed="rId4">
            <a:alphaModFix/>
          </a:blip>
          <a:stretch>
            <a:fillRect/>
          </a:stretch>
        </p:blipFill>
        <p:spPr>
          <a:xfrm>
            <a:off x="488575" y="3740650"/>
            <a:ext cx="1113351" cy="11133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3c84ef3a06_6_5"/>
          <p:cNvSpPr txBox="1"/>
          <p:nvPr>
            <p:ph type="title"/>
          </p:nvPr>
        </p:nvSpPr>
        <p:spPr>
          <a:xfrm>
            <a:off x="652025" y="5664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Tokenization and Stopwords Removal</a:t>
            </a:r>
            <a:endParaRPr/>
          </a:p>
        </p:txBody>
      </p:sp>
      <p:sp>
        <p:nvSpPr>
          <p:cNvPr id="222" name="Google Shape;222;g23c84ef3a06_6_5"/>
          <p:cNvSpPr txBox="1"/>
          <p:nvPr>
            <p:ph idx="1" type="body"/>
          </p:nvPr>
        </p:nvSpPr>
        <p:spPr>
          <a:xfrm>
            <a:off x="264875" y="1713850"/>
            <a:ext cx="3487200" cy="2261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Tokenizing review text using NLTK's word_tokenize</a:t>
            </a:r>
            <a:endParaRPr sz="1700"/>
          </a:p>
          <a:p>
            <a:pPr indent="-336550" lvl="0" marL="457200" rtl="0" algn="l">
              <a:spcBef>
                <a:spcPts val="0"/>
              </a:spcBef>
              <a:spcAft>
                <a:spcPts val="0"/>
              </a:spcAft>
              <a:buSzPts val="1700"/>
              <a:buChar char="●"/>
            </a:pPr>
            <a:r>
              <a:rPr lang="en" sz="1700"/>
              <a:t>Removing stopwords using the NLTK stopwords corpus</a:t>
            </a:r>
            <a:endParaRPr sz="1700"/>
          </a:p>
        </p:txBody>
      </p:sp>
      <p:sp>
        <p:nvSpPr>
          <p:cNvPr id="223" name="Google Shape;223;g23c84ef3a06_6_5"/>
          <p:cNvSpPr txBox="1"/>
          <p:nvPr>
            <p:ph idx="2" type="body"/>
          </p:nvPr>
        </p:nvSpPr>
        <p:spPr>
          <a:xfrm>
            <a:off x="3851625" y="1713850"/>
            <a:ext cx="5032200" cy="2261100"/>
          </a:xfrm>
          <a:prstGeom prst="rect">
            <a:avLst/>
          </a:prstGeom>
          <a:solidFill>
            <a:schemeClr val="lt2"/>
          </a:solidFill>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Courier New"/>
                <a:ea typeface="Courier New"/>
                <a:cs typeface="Courier New"/>
                <a:sym typeface="Courier New"/>
              </a:rPr>
              <a:t>def tokenize(text):</a:t>
            </a:r>
            <a:endParaRPr sz="12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2"/>
                </a:solidFill>
                <a:latin typeface="Courier New"/>
                <a:ea typeface="Courier New"/>
                <a:cs typeface="Courier New"/>
                <a:sym typeface="Courier New"/>
              </a:rPr>
              <a:t>    tokens = nltk.word_tokenize(text.lower())</a:t>
            </a:r>
            <a:endParaRPr sz="12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2"/>
                </a:solidFill>
                <a:latin typeface="Courier New"/>
                <a:ea typeface="Courier New"/>
                <a:cs typeface="Courier New"/>
                <a:sym typeface="Courier New"/>
              </a:rPr>
              <a:t>    return [word for word in tokens if word.isalnum()]</a:t>
            </a:r>
            <a:endParaRPr sz="12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2"/>
                </a:solidFill>
                <a:latin typeface="Courier New"/>
                <a:ea typeface="Courier New"/>
                <a:cs typeface="Courier New"/>
                <a:sym typeface="Courier New"/>
              </a:rPr>
              <a:t>most_popular_product_reviews['tokens'] = most_popular_product_reviews['reviewText'].apply(tokenize)</a:t>
            </a:r>
            <a:endParaRPr sz="12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2"/>
                </a:solidFill>
                <a:latin typeface="Courier New"/>
                <a:ea typeface="Courier New"/>
                <a:cs typeface="Courier New"/>
                <a:sym typeface="Courier New"/>
              </a:rPr>
              <a:t>filtered_tokens = [word for word in all_tokens if word not in stop_words]</a:t>
            </a:r>
            <a:endParaRPr sz="12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p:txBody>
      </p:sp>
      <p:sp>
        <p:nvSpPr>
          <p:cNvPr id="224" name="Google Shape;224;g23c84ef3a06_6_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3c84ef3a06_6_14"/>
          <p:cNvSpPr txBox="1"/>
          <p:nvPr>
            <p:ph type="title"/>
          </p:nvPr>
        </p:nvSpPr>
        <p:spPr>
          <a:xfrm>
            <a:off x="663075" y="5664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Reasons</a:t>
            </a:r>
            <a:endParaRPr/>
          </a:p>
        </p:txBody>
      </p:sp>
      <p:sp>
        <p:nvSpPr>
          <p:cNvPr id="230" name="Google Shape;230;g23c84ef3a06_6_14"/>
          <p:cNvSpPr txBox="1"/>
          <p:nvPr>
            <p:ph idx="1" type="body"/>
          </p:nvPr>
        </p:nvSpPr>
        <p:spPr>
          <a:xfrm>
            <a:off x="497175" y="1835525"/>
            <a:ext cx="3774300" cy="22611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sz="1800"/>
              <a:t>Counting word frequencies using the Counter class from the collections module</a:t>
            </a:r>
            <a:endParaRPr sz="1800"/>
          </a:p>
          <a:p>
            <a:pPr indent="-342900" lvl="0" marL="457200" rtl="0" algn="just">
              <a:spcBef>
                <a:spcPts val="0"/>
              </a:spcBef>
              <a:spcAft>
                <a:spcPts val="0"/>
              </a:spcAft>
              <a:buSzPts val="1800"/>
              <a:buChar char="●"/>
            </a:pPr>
            <a:r>
              <a:rPr lang="en" sz="1800"/>
              <a:t>Displaying top 10 reasons why consumers like the most popular face masks</a:t>
            </a:r>
            <a:endParaRPr sz="1800"/>
          </a:p>
        </p:txBody>
      </p:sp>
      <p:sp>
        <p:nvSpPr>
          <p:cNvPr id="231" name="Google Shape;231;g23c84ef3a06_6_14"/>
          <p:cNvSpPr txBox="1"/>
          <p:nvPr>
            <p:ph idx="2" type="body"/>
          </p:nvPr>
        </p:nvSpPr>
        <p:spPr>
          <a:xfrm>
            <a:off x="4665675" y="2043800"/>
            <a:ext cx="4141200" cy="1411800"/>
          </a:xfrm>
          <a:prstGeom prst="rect">
            <a:avLst/>
          </a:prstGeom>
          <a:solidFill>
            <a:schemeClr val="lt2"/>
          </a:solidFill>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Courier New"/>
                <a:ea typeface="Courier New"/>
                <a:cs typeface="Courier New"/>
                <a:sym typeface="Courier New"/>
              </a:rPr>
              <a:t>word_frequencies = Counter(filtered_tokens)</a:t>
            </a:r>
            <a:endParaRPr sz="16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600">
                <a:solidFill>
                  <a:schemeClr val="dk2"/>
                </a:solidFill>
                <a:latin typeface="Courier New"/>
                <a:ea typeface="Courier New"/>
                <a:cs typeface="Courier New"/>
                <a:sym typeface="Courier New"/>
              </a:rPr>
              <a:t>top_reasons = word_frequencies.most_common(10)</a:t>
            </a:r>
            <a:endParaRPr sz="1600">
              <a:solidFill>
                <a:schemeClr val="dk2"/>
              </a:solidFill>
              <a:latin typeface="Courier New"/>
              <a:ea typeface="Courier New"/>
              <a:cs typeface="Courier New"/>
              <a:sym typeface="Courier New"/>
            </a:endParaRPr>
          </a:p>
        </p:txBody>
      </p:sp>
      <p:sp>
        <p:nvSpPr>
          <p:cNvPr id="232" name="Google Shape;232;g23c84ef3a06_6_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23c84ef3a06_6_22"/>
          <p:cNvSpPr txBox="1"/>
          <p:nvPr>
            <p:ph type="title"/>
          </p:nvPr>
        </p:nvSpPr>
        <p:spPr>
          <a:xfrm>
            <a:off x="640975" y="5886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Cloud</a:t>
            </a:r>
            <a:endParaRPr/>
          </a:p>
        </p:txBody>
      </p:sp>
      <p:sp>
        <p:nvSpPr>
          <p:cNvPr id="238" name="Google Shape;238;g23c84ef3a06_6_22"/>
          <p:cNvSpPr txBox="1"/>
          <p:nvPr>
            <p:ph idx="1" type="body"/>
          </p:nvPr>
        </p:nvSpPr>
        <p:spPr>
          <a:xfrm>
            <a:off x="378300" y="1504275"/>
            <a:ext cx="3870900" cy="2261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Generating and displaying a word cloud using the WordCloud package</a:t>
            </a:r>
            <a:endParaRPr sz="1700"/>
          </a:p>
          <a:p>
            <a:pPr indent="-336550" lvl="0" marL="457200" rtl="0" algn="l">
              <a:spcBef>
                <a:spcPts val="0"/>
              </a:spcBef>
              <a:spcAft>
                <a:spcPts val="0"/>
              </a:spcAft>
              <a:buSzPts val="1700"/>
              <a:buChar char="●"/>
            </a:pPr>
            <a:r>
              <a:rPr lang="en" sz="1700"/>
              <a:t>Using a mask image for shaping the word cloud</a:t>
            </a:r>
            <a:endParaRPr sz="1700"/>
          </a:p>
        </p:txBody>
      </p:sp>
      <p:sp>
        <p:nvSpPr>
          <p:cNvPr id="239" name="Google Shape;239;g23c84ef3a06_6_22"/>
          <p:cNvSpPr txBox="1"/>
          <p:nvPr>
            <p:ph idx="2" type="body"/>
          </p:nvPr>
        </p:nvSpPr>
        <p:spPr>
          <a:xfrm>
            <a:off x="566350" y="3594300"/>
            <a:ext cx="3937200" cy="624600"/>
          </a:xfrm>
          <a:prstGeom prst="rect">
            <a:avLst/>
          </a:prstGeom>
          <a:solidFill>
            <a:schemeClr val="lt2"/>
          </a:solidFill>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2"/>
                </a:solidFill>
                <a:latin typeface="Courier New"/>
                <a:ea typeface="Courier New"/>
                <a:cs typeface="Courier New"/>
                <a:sym typeface="Courier New"/>
              </a:rPr>
              <a:t>generate_wordcloud(word_frequencies, "Top Reasons", "mask.png")</a:t>
            </a:r>
            <a:endParaRPr sz="1400">
              <a:solidFill>
                <a:schemeClr val="dk2"/>
              </a:solidFill>
              <a:latin typeface="Courier New"/>
              <a:ea typeface="Courier New"/>
              <a:cs typeface="Courier New"/>
              <a:sym typeface="Courier New"/>
            </a:endParaRPr>
          </a:p>
        </p:txBody>
      </p:sp>
      <p:pic>
        <p:nvPicPr>
          <p:cNvPr id="240" name="Google Shape;240;g23c84ef3a06_6_22"/>
          <p:cNvPicPr preferRelativeResize="0"/>
          <p:nvPr/>
        </p:nvPicPr>
        <p:blipFill rotWithShape="1">
          <a:blip r:embed="rId3">
            <a:alphaModFix/>
          </a:blip>
          <a:srcRect b="25723" l="24677" r="22884" t="33053"/>
          <a:stretch/>
        </p:blipFill>
        <p:spPr>
          <a:xfrm>
            <a:off x="4503550" y="944078"/>
            <a:ext cx="4569525" cy="3728198"/>
          </a:xfrm>
          <a:prstGeom prst="rect">
            <a:avLst/>
          </a:prstGeom>
          <a:noFill/>
          <a:ln>
            <a:noFill/>
          </a:ln>
        </p:spPr>
      </p:pic>
      <p:sp>
        <p:nvSpPr>
          <p:cNvPr id="241" name="Google Shape;241;g23c84ef3a06_6_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3c84ef3a06_6_30"/>
          <p:cNvSpPr txBox="1"/>
          <p:nvPr>
            <p:ph type="title"/>
          </p:nvPr>
        </p:nvSpPr>
        <p:spPr>
          <a:xfrm>
            <a:off x="727800" y="5664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Sentences</a:t>
            </a:r>
            <a:endParaRPr/>
          </a:p>
        </p:txBody>
      </p:sp>
      <p:sp>
        <p:nvSpPr>
          <p:cNvPr id="247" name="Google Shape;247;g23c84ef3a06_6_30"/>
          <p:cNvSpPr txBox="1"/>
          <p:nvPr>
            <p:ph idx="1" type="body"/>
          </p:nvPr>
        </p:nvSpPr>
        <p:spPr>
          <a:xfrm>
            <a:off x="441750" y="1658525"/>
            <a:ext cx="3852300" cy="22611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SzPts val="1700"/>
              <a:buChar char="●"/>
            </a:pPr>
            <a:r>
              <a:rPr lang="en" sz="1700"/>
              <a:t>Finding and displaying example sentences for each top reason</a:t>
            </a:r>
            <a:endParaRPr sz="1700"/>
          </a:p>
          <a:p>
            <a:pPr indent="-336550" lvl="0" marL="457200" rtl="0" algn="just">
              <a:spcBef>
                <a:spcPts val="0"/>
              </a:spcBef>
              <a:spcAft>
                <a:spcPts val="0"/>
              </a:spcAft>
              <a:buSzPts val="1700"/>
              <a:buChar char="●"/>
            </a:pPr>
            <a:r>
              <a:rPr lang="en" sz="1700"/>
              <a:t>Using cosine similarity and TF-IDF (TfidfVectorizer from sklearn.feature_extraction.text) to find relevant sentences</a:t>
            </a:r>
            <a:endParaRPr sz="1700"/>
          </a:p>
          <a:p>
            <a:pPr indent="-336550" lvl="0" marL="457200" rtl="0" algn="just">
              <a:spcBef>
                <a:spcPts val="0"/>
              </a:spcBef>
              <a:spcAft>
                <a:spcPts val="0"/>
              </a:spcAft>
              <a:buSzPts val="1700"/>
              <a:buChar char="●"/>
            </a:pPr>
            <a:r>
              <a:rPr lang="en" sz="1700"/>
              <a:t>Presenting the top reasons along with example sentences</a:t>
            </a:r>
            <a:endParaRPr sz="1700"/>
          </a:p>
        </p:txBody>
      </p:sp>
      <p:sp>
        <p:nvSpPr>
          <p:cNvPr id="248" name="Google Shape;248;g23c84ef3a06_6_30"/>
          <p:cNvSpPr txBox="1"/>
          <p:nvPr>
            <p:ph idx="2" type="body"/>
          </p:nvPr>
        </p:nvSpPr>
        <p:spPr>
          <a:xfrm>
            <a:off x="4621475" y="1758100"/>
            <a:ext cx="4329300" cy="2305800"/>
          </a:xfrm>
          <a:prstGeom prst="rect">
            <a:avLst/>
          </a:prstGeom>
          <a:solidFill>
            <a:schemeClr val="lt2"/>
          </a:solidFill>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Courier New"/>
                <a:ea typeface="Courier New"/>
                <a:cs typeface="Courier New"/>
                <a:sym typeface="Courier New"/>
              </a:rPr>
              <a:t>def find_sentences_containing_word(word, reviews, num_examples=3):</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2"/>
                </a:solidFill>
                <a:latin typeface="Courier New"/>
                <a:ea typeface="Courier New"/>
                <a:cs typeface="Courier New"/>
                <a:sym typeface="Courier New"/>
              </a:rPr>
              <a:t>    ...</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2"/>
                </a:solidFill>
                <a:latin typeface="Courier New"/>
                <a:ea typeface="Courier New"/>
                <a:cs typeface="Courier New"/>
                <a:sym typeface="Courier New"/>
              </a:rPr>
              <a:t>    vectorizer = TfidfVectorizer(stop_words='english')</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2"/>
                </a:solidFill>
                <a:latin typeface="Courier New"/>
                <a:ea typeface="Courier New"/>
                <a:cs typeface="Courier New"/>
                <a:sym typeface="Courier New"/>
              </a:rPr>
              <a:t>    ...</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2"/>
                </a:solidFill>
                <a:latin typeface="Courier New"/>
                <a:ea typeface="Courier New"/>
                <a:cs typeface="Courier New"/>
                <a:sym typeface="Courier New"/>
              </a:rPr>
              <a:t>    similarity_scores = cosine_similarity(word_vector, sentence_vectors).flatten()</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2"/>
                </a:solidFill>
                <a:latin typeface="Courier New"/>
                <a:ea typeface="Courier New"/>
                <a:cs typeface="Courier New"/>
                <a:sym typeface="Courier New"/>
              </a:rPr>
              <a:t>    ...</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2"/>
                </a:solidFill>
                <a:latin typeface="Courier New"/>
                <a:ea typeface="Courier New"/>
                <a:cs typeface="Courier New"/>
                <a:sym typeface="Courier New"/>
              </a:rPr>
              <a:t>top_reasons_with_examples = get_example_sentences(top_reasons, most_popular_product_reviews['reviewText'])</a:t>
            </a:r>
            <a:endParaRPr sz="1000">
              <a:solidFill>
                <a:schemeClr val="dk2"/>
              </a:solidFill>
              <a:latin typeface="Courier New"/>
              <a:ea typeface="Courier New"/>
              <a:cs typeface="Courier New"/>
              <a:sym typeface="Courier New"/>
            </a:endParaRPr>
          </a:p>
        </p:txBody>
      </p:sp>
      <p:sp>
        <p:nvSpPr>
          <p:cNvPr id="249" name="Google Shape;249;g23c84ef3a06_6_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3c84ef3a06_6_37"/>
          <p:cNvSpPr txBox="1"/>
          <p:nvPr>
            <p:ph type="title"/>
          </p:nvPr>
        </p:nvSpPr>
        <p:spPr>
          <a:xfrm>
            <a:off x="727800" y="5886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55" name="Google Shape;255;g23c84ef3a06_6_37"/>
          <p:cNvSpPr txBox="1"/>
          <p:nvPr>
            <p:ph idx="1" type="body"/>
          </p:nvPr>
        </p:nvSpPr>
        <p:spPr>
          <a:xfrm>
            <a:off x="729325" y="2078875"/>
            <a:ext cx="77568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Identified top reasons why consumers like them: good, face, comfortable, quality, fit, price, well, breathe, great, and protection</a:t>
            </a:r>
            <a:endParaRPr sz="1500"/>
          </a:p>
          <a:p>
            <a:pPr indent="-323850" lvl="0" marL="457200" rtl="0" algn="l">
              <a:spcBef>
                <a:spcPts val="0"/>
              </a:spcBef>
              <a:spcAft>
                <a:spcPts val="0"/>
              </a:spcAft>
              <a:buSzPts val="1500"/>
              <a:buChar char="●"/>
            </a:pPr>
            <a:r>
              <a:rPr lang="en" sz="1500"/>
              <a:t>Generated a word cloud to visually represent these reasons</a:t>
            </a:r>
            <a:endParaRPr sz="1500"/>
          </a:p>
          <a:p>
            <a:pPr indent="-323850" lvl="0" marL="457200" rtl="0" algn="l">
              <a:spcBef>
                <a:spcPts val="0"/>
              </a:spcBef>
              <a:spcAft>
                <a:spcPts val="0"/>
              </a:spcAft>
              <a:buSzPts val="1500"/>
              <a:buChar char="●"/>
            </a:pPr>
            <a:r>
              <a:rPr lang="en" sz="1500"/>
              <a:t>Provided example sentences from reviews for each top reason</a:t>
            </a:r>
            <a:endParaRPr sz="1500"/>
          </a:p>
        </p:txBody>
      </p:sp>
      <p:sp>
        <p:nvSpPr>
          <p:cNvPr id="256" name="Google Shape;256;g23c84ef3a06_6_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3c84ef3a06_6_51"/>
          <p:cNvSpPr txBox="1"/>
          <p:nvPr>
            <p:ph type="title"/>
          </p:nvPr>
        </p:nvSpPr>
        <p:spPr>
          <a:xfrm>
            <a:off x="2065200" y="1459800"/>
            <a:ext cx="5013600" cy="22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For a more detailed view of the analysis, see the full notebook at </a:t>
            </a:r>
            <a:endParaRPr sz="3000"/>
          </a:p>
          <a:p>
            <a:pPr indent="0" lvl="0" marL="0" rtl="0" algn="ctr">
              <a:spcBef>
                <a:spcPts val="0"/>
              </a:spcBef>
              <a:spcAft>
                <a:spcPts val="0"/>
              </a:spcAft>
              <a:buNone/>
            </a:pPr>
            <a:r>
              <a:t/>
            </a:r>
            <a:endParaRPr sz="1800"/>
          </a:p>
          <a:p>
            <a:pPr indent="0" lvl="0" marL="0" rtl="0" algn="ctr">
              <a:spcBef>
                <a:spcPts val="0"/>
              </a:spcBef>
              <a:spcAft>
                <a:spcPts val="0"/>
              </a:spcAft>
              <a:buNone/>
            </a:pPr>
            <a:r>
              <a:rPr lang="en" sz="1600" u="sng">
                <a:solidFill>
                  <a:schemeClr val="hlink"/>
                </a:solidFill>
                <a:hlinkClick r:id="rId3"/>
              </a:rPr>
              <a:t>https://colab.research.google.com/drive/1MC3bcP9hcaENCYWYOgZ-sNMn_SPLHFfb?usp=sharing</a:t>
            </a:r>
            <a:endParaRPr sz="1600" u="sng"/>
          </a:p>
        </p:txBody>
      </p:sp>
      <p:sp>
        <p:nvSpPr>
          <p:cNvPr id="262" name="Google Shape;262;g23c84ef3a06_6_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3c84ef3a06_8_72"/>
          <p:cNvSpPr txBox="1"/>
          <p:nvPr>
            <p:ph type="title"/>
          </p:nvPr>
        </p:nvSpPr>
        <p:spPr>
          <a:xfrm>
            <a:off x="555275" y="1491300"/>
            <a:ext cx="3915600" cy="168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n" sz="3600">
                <a:solidFill>
                  <a:schemeClr val="lt1"/>
                </a:solidFill>
              </a:rPr>
              <a:t>Different profiles of Consumers </a:t>
            </a:r>
            <a:endParaRPr sz="3600">
              <a:solidFill>
                <a:schemeClr val="lt1"/>
              </a:solidFill>
            </a:endParaRPr>
          </a:p>
          <a:p>
            <a:pPr indent="0" lvl="0" marL="0" rtl="0" algn="l">
              <a:lnSpc>
                <a:spcPct val="100000"/>
              </a:lnSpc>
              <a:spcBef>
                <a:spcPts val="1600"/>
              </a:spcBef>
              <a:spcAft>
                <a:spcPts val="0"/>
              </a:spcAft>
              <a:buSzPts val="3000"/>
              <a:buNone/>
            </a:pPr>
            <a:r>
              <a:t/>
            </a:r>
            <a:endParaRPr sz="3600">
              <a:solidFill>
                <a:schemeClr val="lt1"/>
              </a:solidFill>
            </a:endParaRPr>
          </a:p>
        </p:txBody>
      </p:sp>
      <p:sp>
        <p:nvSpPr>
          <p:cNvPr id="268" name="Google Shape;268;g23c84ef3a06_8_72"/>
          <p:cNvSpPr txBox="1"/>
          <p:nvPr>
            <p:ph idx="2" type="body"/>
          </p:nvPr>
        </p:nvSpPr>
        <p:spPr>
          <a:xfrm>
            <a:off x="5125700" y="1048200"/>
            <a:ext cx="3374400" cy="25734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000"/>
              </a:spcBef>
              <a:spcAft>
                <a:spcPts val="0"/>
              </a:spcAft>
              <a:buSzPts val="1300"/>
              <a:buNone/>
            </a:pPr>
            <a:r>
              <a:rPr b="1" lang="en" sz="2400">
                <a:solidFill>
                  <a:schemeClr val="dk2"/>
                </a:solidFill>
                <a:highlight>
                  <a:schemeClr val="lt1"/>
                </a:highlight>
              </a:rPr>
              <a:t>Objective</a:t>
            </a:r>
            <a:endParaRPr b="1" sz="1600">
              <a:solidFill>
                <a:schemeClr val="dk2"/>
              </a:solidFill>
              <a:highlight>
                <a:schemeClr val="lt1"/>
              </a:highlight>
            </a:endParaRPr>
          </a:p>
          <a:p>
            <a:pPr indent="0" lvl="0" marL="0" rtl="0" algn="just">
              <a:lnSpc>
                <a:spcPct val="115000"/>
              </a:lnSpc>
              <a:spcBef>
                <a:spcPts val="1000"/>
              </a:spcBef>
              <a:spcAft>
                <a:spcPts val="1000"/>
              </a:spcAft>
              <a:buSzPts val="1300"/>
              <a:buNone/>
            </a:pPr>
            <a:r>
              <a:rPr b="1" lang="en" sz="1600">
                <a:solidFill>
                  <a:schemeClr val="dk2"/>
                </a:solidFill>
                <a:highlight>
                  <a:schemeClr val="lt1"/>
                </a:highlight>
              </a:rPr>
              <a:t>Segmenting consumers based on some  factors can help marketers better understand their target audience and create targeted marketing campaigns that speak directly to their needs and preferences. </a:t>
            </a:r>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3c84ef3a06_8_14"/>
          <p:cNvSpPr txBox="1"/>
          <p:nvPr>
            <p:ph type="title"/>
          </p:nvPr>
        </p:nvSpPr>
        <p:spPr>
          <a:xfrm>
            <a:off x="190250" y="4238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Consumer Demographic Segmentation</a:t>
            </a:r>
            <a:endParaRPr/>
          </a:p>
        </p:txBody>
      </p:sp>
      <p:pic>
        <p:nvPicPr>
          <p:cNvPr id="274" name="Google Shape;274;g23c84ef3a06_8_14"/>
          <p:cNvPicPr preferRelativeResize="0"/>
          <p:nvPr/>
        </p:nvPicPr>
        <p:blipFill rotWithShape="1">
          <a:blip r:embed="rId3">
            <a:alphaModFix/>
          </a:blip>
          <a:srcRect b="0" l="9290" r="3067" t="0"/>
          <a:stretch/>
        </p:blipFill>
        <p:spPr>
          <a:xfrm>
            <a:off x="190250" y="1292125"/>
            <a:ext cx="5453225" cy="3798550"/>
          </a:xfrm>
          <a:prstGeom prst="rect">
            <a:avLst/>
          </a:prstGeom>
          <a:noFill/>
          <a:ln>
            <a:noFill/>
          </a:ln>
        </p:spPr>
      </p:pic>
      <p:pic>
        <p:nvPicPr>
          <p:cNvPr id="275" name="Google Shape;275;g23c84ef3a06_8_14"/>
          <p:cNvPicPr preferRelativeResize="0"/>
          <p:nvPr/>
        </p:nvPicPr>
        <p:blipFill rotWithShape="1">
          <a:blip r:embed="rId4">
            <a:alphaModFix/>
          </a:blip>
          <a:srcRect b="0" l="2439" r="0" t="0"/>
          <a:stretch/>
        </p:blipFill>
        <p:spPr>
          <a:xfrm>
            <a:off x="6074850" y="1292125"/>
            <a:ext cx="2654625" cy="3158950"/>
          </a:xfrm>
          <a:prstGeom prst="rect">
            <a:avLst/>
          </a:prstGeom>
          <a:noFill/>
          <a:ln>
            <a:noFill/>
          </a:ln>
        </p:spPr>
      </p:pic>
      <p:sp>
        <p:nvSpPr>
          <p:cNvPr id="276" name="Google Shape;276;g23c84ef3a06_8_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g23c84ef3a06_8_33"/>
          <p:cNvPicPr preferRelativeResize="0"/>
          <p:nvPr/>
        </p:nvPicPr>
        <p:blipFill rotWithShape="1">
          <a:blip r:embed="rId3">
            <a:alphaModFix/>
          </a:blip>
          <a:srcRect b="0" l="0" r="0" t="1594"/>
          <a:stretch/>
        </p:blipFill>
        <p:spPr>
          <a:xfrm>
            <a:off x="2247650" y="195163"/>
            <a:ext cx="6531325" cy="4753176"/>
          </a:xfrm>
          <a:prstGeom prst="rect">
            <a:avLst/>
          </a:prstGeom>
          <a:noFill/>
          <a:ln>
            <a:noFill/>
          </a:ln>
        </p:spPr>
      </p:pic>
      <p:sp>
        <p:nvSpPr>
          <p:cNvPr id="282" name="Google Shape;282;g23c84ef3a06_8_33"/>
          <p:cNvSpPr txBox="1"/>
          <p:nvPr/>
        </p:nvSpPr>
        <p:spPr>
          <a:xfrm>
            <a:off x="139275" y="1329250"/>
            <a:ext cx="1854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aleway SemiBold"/>
                <a:ea typeface="Raleway SemiBold"/>
                <a:cs typeface="Raleway SemiBold"/>
                <a:sym typeface="Raleway SemiBold"/>
              </a:rPr>
              <a:t>For Full Visualization, </a:t>
            </a:r>
            <a:r>
              <a:rPr lang="en" sz="2000" u="sng">
                <a:solidFill>
                  <a:srgbClr val="0000FF"/>
                </a:solidFill>
                <a:latin typeface="Raleway SemiBold"/>
                <a:ea typeface="Raleway SemiBold"/>
                <a:cs typeface="Raleway SemiBold"/>
                <a:sym typeface="Raleway SemiBold"/>
                <a:hlinkClick r:id="rId4">
                  <a:extLst>
                    <a:ext uri="{A12FA001-AC4F-418D-AE19-62706E023703}">
                      <ahyp:hlinkClr val="tx"/>
                    </a:ext>
                  </a:extLst>
                </a:hlinkClick>
              </a:rPr>
              <a:t>Click Here</a:t>
            </a:r>
            <a:endParaRPr sz="2000" u="sng">
              <a:solidFill>
                <a:srgbClr val="0000FF"/>
              </a:solidFill>
              <a:latin typeface="Raleway SemiBold"/>
              <a:ea typeface="Raleway SemiBold"/>
              <a:cs typeface="Raleway SemiBold"/>
              <a:sym typeface="Raleway SemiBold"/>
            </a:endParaRPr>
          </a:p>
        </p:txBody>
      </p:sp>
      <p:sp>
        <p:nvSpPr>
          <p:cNvPr id="283" name="Google Shape;283;g23c84ef3a06_8_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23c84ef3a06_8_21"/>
          <p:cNvSpPr txBox="1"/>
          <p:nvPr>
            <p:ph type="title"/>
          </p:nvPr>
        </p:nvSpPr>
        <p:spPr>
          <a:xfrm>
            <a:off x="727800" y="4885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Consumers Behaviours Segmentation</a:t>
            </a:r>
            <a:r>
              <a:rPr lang="en" sz="1000"/>
              <a:t> </a:t>
            </a:r>
            <a:endParaRPr sz="1000"/>
          </a:p>
        </p:txBody>
      </p:sp>
      <p:pic>
        <p:nvPicPr>
          <p:cNvPr id="289" name="Google Shape;289;g23c84ef3a06_8_21"/>
          <p:cNvPicPr preferRelativeResize="0"/>
          <p:nvPr/>
        </p:nvPicPr>
        <p:blipFill>
          <a:blip r:embed="rId3">
            <a:alphaModFix/>
          </a:blip>
          <a:stretch>
            <a:fillRect/>
          </a:stretch>
        </p:blipFill>
        <p:spPr>
          <a:xfrm>
            <a:off x="574000" y="1313700"/>
            <a:ext cx="5163109" cy="3728624"/>
          </a:xfrm>
          <a:prstGeom prst="rect">
            <a:avLst/>
          </a:prstGeom>
          <a:noFill/>
          <a:ln cap="flat" cmpd="sng" w="9525">
            <a:solidFill>
              <a:schemeClr val="dk2"/>
            </a:solidFill>
            <a:prstDash val="solid"/>
            <a:round/>
            <a:headEnd len="sm" w="sm" type="none"/>
            <a:tailEnd len="sm" w="sm" type="none"/>
          </a:ln>
        </p:spPr>
      </p:pic>
      <p:sp>
        <p:nvSpPr>
          <p:cNvPr id="290" name="Google Shape;290;g23c84ef3a06_8_21"/>
          <p:cNvSpPr txBox="1"/>
          <p:nvPr/>
        </p:nvSpPr>
        <p:spPr>
          <a:xfrm>
            <a:off x="5902375" y="1313700"/>
            <a:ext cx="3147900" cy="3540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Total Reviews count : 3765</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0 Abuse Count : 3621</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 (3621/3765) x 100 %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 </a:t>
            </a:r>
            <a:r>
              <a:rPr b="1" lang="en" sz="1200">
                <a:latin typeface="Lato"/>
                <a:ea typeface="Lato"/>
                <a:cs typeface="Lato"/>
                <a:sym typeface="Lato"/>
              </a:rPr>
              <a:t>96.17 %</a:t>
            </a:r>
            <a:endParaRPr b="1"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1</a:t>
            </a:r>
            <a:r>
              <a:rPr lang="en" sz="1200">
                <a:latin typeface="Lato"/>
                <a:ea typeface="Lato"/>
                <a:cs typeface="Lato"/>
                <a:sym typeface="Lato"/>
              </a:rPr>
              <a:t> Abuse Count : 125</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 (125/3765) x 100 %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 </a:t>
            </a:r>
            <a:r>
              <a:rPr b="1" lang="en" sz="1200">
                <a:latin typeface="Lato"/>
                <a:ea typeface="Lato"/>
                <a:cs typeface="Lato"/>
                <a:sym typeface="Lato"/>
              </a:rPr>
              <a:t>3.32 %</a:t>
            </a:r>
            <a:endParaRPr b="1"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2 Abuse Count : 14</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 (14/3765) x 100 %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 </a:t>
            </a:r>
            <a:r>
              <a:rPr b="1" lang="en" sz="1200">
                <a:latin typeface="Lato"/>
                <a:ea typeface="Lato"/>
                <a:cs typeface="Lato"/>
                <a:sym typeface="Lato"/>
              </a:rPr>
              <a:t>0.37 %</a:t>
            </a:r>
            <a:endParaRPr b="1"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3 Abuse Count : 4</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 (4/3765) x 100 %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 </a:t>
            </a:r>
            <a:r>
              <a:rPr b="1" lang="en" sz="1200">
                <a:latin typeface="Lato"/>
                <a:ea typeface="Lato"/>
                <a:cs typeface="Lato"/>
                <a:sym typeface="Lato"/>
              </a:rPr>
              <a:t>0.1 %</a:t>
            </a:r>
            <a:endParaRPr b="1"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4 Abuse Count : 1</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 (1/3765) x 100 %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 </a:t>
            </a:r>
            <a:r>
              <a:rPr b="1" lang="en" sz="1200">
                <a:latin typeface="Lato"/>
                <a:ea typeface="Lato"/>
                <a:cs typeface="Lato"/>
                <a:sym typeface="Lato"/>
              </a:rPr>
              <a:t>0.02 %</a:t>
            </a:r>
            <a:endParaRPr b="1" sz="12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91" name="Google Shape;291;g23c84ef3a06_8_21"/>
          <p:cNvSpPr txBox="1"/>
          <p:nvPr/>
        </p:nvSpPr>
        <p:spPr>
          <a:xfrm>
            <a:off x="5902375" y="4528750"/>
            <a:ext cx="267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980000"/>
                </a:solidFill>
                <a:latin typeface="Lato"/>
                <a:ea typeface="Lato"/>
                <a:cs typeface="Lato"/>
                <a:sym typeface="Lato"/>
                <a:hlinkClick r:id="rId4">
                  <a:extLst>
                    <a:ext uri="{A12FA001-AC4F-418D-AE19-62706E023703}">
                      <ahyp:hlinkClr val="tx"/>
                    </a:ext>
                  </a:extLst>
                </a:hlinkClick>
              </a:rPr>
              <a:t>For full Visualization, Click Here</a:t>
            </a:r>
            <a:endParaRPr>
              <a:solidFill>
                <a:srgbClr val="980000"/>
              </a:solidFill>
              <a:latin typeface="Lato"/>
              <a:ea typeface="Lato"/>
              <a:cs typeface="Lato"/>
              <a:sym typeface="Lato"/>
            </a:endParaRPr>
          </a:p>
        </p:txBody>
      </p:sp>
      <p:sp>
        <p:nvSpPr>
          <p:cNvPr id="292" name="Google Shape;292;g23c84ef3a06_8_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E480">
            <a:alpha val="72160"/>
          </a:srgbClr>
        </a:solidFill>
      </p:bgPr>
    </p:bg>
    <p:spTree>
      <p:nvGrpSpPr>
        <p:cNvPr id="141" name="Shape 141"/>
        <p:cNvGrpSpPr/>
        <p:nvPr/>
      </p:nvGrpSpPr>
      <p:grpSpPr>
        <a:xfrm>
          <a:off x="0" y="0"/>
          <a:ext cx="0" cy="0"/>
          <a:chOff x="0" y="0"/>
          <a:chExt cx="0" cy="0"/>
        </a:xfrm>
      </p:grpSpPr>
      <p:sp>
        <p:nvSpPr>
          <p:cNvPr id="142" name="Google Shape;142;p2"/>
          <p:cNvSpPr/>
          <p:nvPr/>
        </p:nvSpPr>
        <p:spPr>
          <a:xfrm>
            <a:off x="0" y="2061825"/>
            <a:ext cx="9144000" cy="30816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43" name="Google Shape;143;p2"/>
          <p:cNvPicPr preferRelativeResize="0"/>
          <p:nvPr/>
        </p:nvPicPr>
        <p:blipFill rotWithShape="1">
          <a:blip r:embed="rId3">
            <a:alphaModFix/>
          </a:blip>
          <a:srcRect b="0" l="0" r="0" t="0"/>
          <a:stretch/>
        </p:blipFill>
        <p:spPr>
          <a:xfrm>
            <a:off x="1153825" y="2143700"/>
            <a:ext cx="1440199" cy="1440199"/>
          </a:xfrm>
          <a:prstGeom prst="rect">
            <a:avLst/>
          </a:prstGeom>
          <a:noFill/>
          <a:ln>
            <a:noFill/>
          </a:ln>
        </p:spPr>
      </p:pic>
      <p:pic>
        <p:nvPicPr>
          <p:cNvPr id="144" name="Google Shape;144;p2"/>
          <p:cNvPicPr preferRelativeResize="0"/>
          <p:nvPr/>
        </p:nvPicPr>
        <p:blipFill rotWithShape="1">
          <a:blip r:embed="rId4">
            <a:alphaModFix/>
          </a:blip>
          <a:srcRect b="0" l="0" r="0" t="0"/>
          <a:stretch/>
        </p:blipFill>
        <p:spPr>
          <a:xfrm>
            <a:off x="1153625" y="2143650"/>
            <a:ext cx="1440300" cy="1440300"/>
          </a:xfrm>
          <a:prstGeom prst="ellipse">
            <a:avLst/>
          </a:prstGeom>
          <a:noFill/>
          <a:ln>
            <a:noFill/>
          </a:ln>
        </p:spPr>
      </p:pic>
      <p:sp>
        <p:nvSpPr>
          <p:cNvPr id="145" name="Google Shape;145;p2"/>
          <p:cNvSpPr txBox="1"/>
          <p:nvPr/>
        </p:nvSpPr>
        <p:spPr>
          <a:xfrm>
            <a:off x="2339100" y="625950"/>
            <a:ext cx="4862400" cy="615600"/>
          </a:xfrm>
          <a:prstGeom prst="rect">
            <a:avLst/>
          </a:prstGeom>
          <a:noFill/>
          <a:ln cap="flat" cmpd="sng" w="76200">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1" i="0" lang="en" sz="2800" u="none" cap="none" strike="noStrike">
                <a:solidFill>
                  <a:schemeClr val="accent5"/>
                </a:solidFill>
                <a:latin typeface="Merriweather"/>
                <a:ea typeface="Merriweather"/>
                <a:cs typeface="Merriweather"/>
                <a:sym typeface="Merriweather"/>
              </a:rPr>
              <a:t>Group 4 - Team Details</a:t>
            </a:r>
            <a:endParaRPr b="1" i="0" sz="2800" u="none" cap="none" strike="noStrike">
              <a:solidFill>
                <a:schemeClr val="accent5"/>
              </a:solidFill>
              <a:latin typeface="Merriweather"/>
              <a:ea typeface="Merriweather"/>
              <a:cs typeface="Merriweather"/>
              <a:sym typeface="Merriweather"/>
            </a:endParaRPr>
          </a:p>
        </p:txBody>
      </p:sp>
      <p:pic>
        <p:nvPicPr>
          <p:cNvPr id="146" name="Google Shape;146;p2"/>
          <p:cNvPicPr preferRelativeResize="0"/>
          <p:nvPr/>
        </p:nvPicPr>
        <p:blipFill rotWithShape="1">
          <a:blip r:embed="rId5">
            <a:alphaModFix/>
          </a:blip>
          <a:srcRect b="0" l="0" r="0" t="0"/>
          <a:stretch/>
        </p:blipFill>
        <p:spPr>
          <a:xfrm>
            <a:off x="3819100" y="2143700"/>
            <a:ext cx="1440201" cy="1440199"/>
          </a:xfrm>
          <a:prstGeom prst="rect">
            <a:avLst/>
          </a:prstGeom>
          <a:noFill/>
          <a:ln>
            <a:noFill/>
          </a:ln>
        </p:spPr>
      </p:pic>
      <p:sp>
        <p:nvSpPr>
          <p:cNvPr id="147" name="Google Shape;147;p2"/>
          <p:cNvSpPr txBox="1"/>
          <p:nvPr/>
        </p:nvSpPr>
        <p:spPr>
          <a:xfrm>
            <a:off x="1175975" y="3800675"/>
            <a:ext cx="139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Dibyendu Laha</a:t>
            </a:r>
            <a:endParaRPr b="0" i="0" sz="1400" u="none" cap="none" strike="noStrike">
              <a:solidFill>
                <a:srgbClr val="000000"/>
              </a:solidFill>
              <a:latin typeface="Lato"/>
              <a:ea typeface="Lato"/>
              <a:cs typeface="Lato"/>
              <a:sym typeface="Lato"/>
            </a:endParaRPr>
          </a:p>
        </p:txBody>
      </p:sp>
      <p:sp>
        <p:nvSpPr>
          <p:cNvPr id="148" name="Google Shape;148;p2"/>
          <p:cNvSpPr txBox="1"/>
          <p:nvPr/>
        </p:nvSpPr>
        <p:spPr>
          <a:xfrm>
            <a:off x="3654425" y="3800675"/>
            <a:ext cx="1663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Sumistha Saha</a:t>
            </a:r>
            <a:endParaRPr b="0" i="0" sz="1400" u="none" cap="none" strike="noStrike">
              <a:solidFill>
                <a:srgbClr val="000000"/>
              </a:solidFill>
              <a:latin typeface="Lato"/>
              <a:ea typeface="Lato"/>
              <a:cs typeface="Lato"/>
              <a:sym typeface="Lato"/>
            </a:endParaRPr>
          </a:p>
        </p:txBody>
      </p:sp>
      <p:sp>
        <p:nvSpPr>
          <p:cNvPr id="149" name="Google Shape;149;p2"/>
          <p:cNvSpPr txBox="1"/>
          <p:nvPr/>
        </p:nvSpPr>
        <p:spPr>
          <a:xfrm>
            <a:off x="6043525" y="3800675"/>
            <a:ext cx="2277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Samandeep Singh Tomar</a:t>
            </a:r>
            <a:endParaRPr b="0" i="0" sz="1400" u="none" cap="none" strike="noStrike">
              <a:solidFill>
                <a:srgbClr val="000000"/>
              </a:solidFill>
              <a:latin typeface="Lato"/>
              <a:ea typeface="Lato"/>
              <a:cs typeface="Lato"/>
              <a:sym typeface="Lato"/>
            </a:endParaRPr>
          </a:p>
        </p:txBody>
      </p:sp>
      <p:sp>
        <p:nvSpPr>
          <p:cNvPr id="150" name="Google Shape;150;p2"/>
          <p:cNvSpPr txBox="1"/>
          <p:nvPr/>
        </p:nvSpPr>
        <p:spPr>
          <a:xfrm>
            <a:off x="688475" y="4200875"/>
            <a:ext cx="23706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lang="en" sz="1100">
                <a:latin typeface="Comfortaa"/>
                <a:ea typeface="Comfortaa"/>
                <a:cs typeface="Comfortaa"/>
                <a:sym typeface="Comfortaa"/>
              </a:rPr>
              <a:t>21f1006498@ds.study.iitm.ac.in</a:t>
            </a:r>
            <a:endParaRPr i="0" sz="1100" u="none" cap="none" strike="noStrike">
              <a:solidFill>
                <a:srgbClr val="000000"/>
              </a:solidFill>
              <a:latin typeface="Comfortaa"/>
              <a:ea typeface="Comfortaa"/>
              <a:cs typeface="Comfortaa"/>
              <a:sym typeface="Comfortaa"/>
            </a:endParaRPr>
          </a:p>
        </p:txBody>
      </p:sp>
      <p:sp>
        <p:nvSpPr>
          <p:cNvPr id="151" name="Google Shape;151;p2"/>
          <p:cNvSpPr txBox="1"/>
          <p:nvPr/>
        </p:nvSpPr>
        <p:spPr>
          <a:xfrm>
            <a:off x="3300725" y="4200875"/>
            <a:ext cx="23706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lang="en" sz="1100">
                <a:latin typeface="Comfortaa"/>
                <a:ea typeface="Comfortaa"/>
                <a:cs typeface="Comfortaa"/>
                <a:sym typeface="Comfortaa"/>
              </a:rPr>
              <a:t>21f1000276@ds.study.iitm.ac.in</a:t>
            </a:r>
            <a:endParaRPr i="0" sz="1100" u="none" cap="none" strike="noStrike">
              <a:solidFill>
                <a:srgbClr val="000000"/>
              </a:solidFill>
              <a:latin typeface="Comfortaa"/>
              <a:ea typeface="Comfortaa"/>
              <a:cs typeface="Comfortaa"/>
              <a:sym typeface="Comfortaa"/>
            </a:endParaRPr>
          </a:p>
        </p:txBody>
      </p:sp>
      <p:sp>
        <p:nvSpPr>
          <p:cNvPr id="152" name="Google Shape;152;p2"/>
          <p:cNvSpPr txBox="1"/>
          <p:nvPr/>
        </p:nvSpPr>
        <p:spPr>
          <a:xfrm>
            <a:off x="5997025" y="4200875"/>
            <a:ext cx="237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Comfortaa"/>
                <a:ea typeface="Comfortaa"/>
                <a:cs typeface="Comfortaa"/>
                <a:sym typeface="Comfortaa"/>
              </a:rPr>
              <a:t>21f1001112@ds.study.iitm.ac.in</a:t>
            </a:r>
            <a:endParaRPr i="0" sz="1400" u="none" cap="none" strike="noStrike">
              <a:solidFill>
                <a:srgbClr val="000000"/>
              </a:solidFill>
              <a:latin typeface="Comfortaa"/>
              <a:ea typeface="Comfortaa"/>
              <a:cs typeface="Comfortaa"/>
              <a:sym typeface="Comfortaa"/>
            </a:endParaRPr>
          </a:p>
        </p:txBody>
      </p:sp>
      <p:pic>
        <p:nvPicPr>
          <p:cNvPr id="153" name="Google Shape;153;p2"/>
          <p:cNvPicPr preferRelativeResize="0"/>
          <p:nvPr/>
        </p:nvPicPr>
        <p:blipFill rotWithShape="1">
          <a:blip r:embed="rId6">
            <a:alphaModFix/>
          </a:blip>
          <a:srcRect b="0" l="0" r="0" t="0"/>
          <a:stretch/>
        </p:blipFill>
        <p:spPr>
          <a:xfrm>
            <a:off x="6484375" y="2163600"/>
            <a:ext cx="1395900" cy="1400400"/>
          </a:xfrm>
          <a:prstGeom prst="ellipse">
            <a:avLst/>
          </a:prstGeom>
          <a:noFill/>
          <a:ln>
            <a:noFill/>
          </a:ln>
        </p:spPr>
      </p:pic>
      <p:sp>
        <p:nvSpPr>
          <p:cNvPr id="154" name="Google Shape;154;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g23c84ef3a06_8_40"/>
          <p:cNvPicPr preferRelativeResize="0"/>
          <p:nvPr/>
        </p:nvPicPr>
        <p:blipFill>
          <a:blip r:embed="rId3">
            <a:alphaModFix/>
          </a:blip>
          <a:stretch>
            <a:fillRect/>
          </a:stretch>
        </p:blipFill>
        <p:spPr>
          <a:xfrm>
            <a:off x="0" y="928825"/>
            <a:ext cx="4571999" cy="3926100"/>
          </a:xfrm>
          <a:prstGeom prst="rect">
            <a:avLst/>
          </a:prstGeom>
          <a:noFill/>
          <a:ln>
            <a:noFill/>
          </a:ln>
        </p:spPr>
      </p:pic>
      <p:pic>
        <p:nvPicPr>
          <p:cNvPr id="298" name="Google Shape;298;g23c84ef3a06_8_40"/>
          <p:cNvPicPr preferRelativeResize="0"/>
          <p:nvPr/>
        </p:nvPicPr>
        <p:blipFill>
          <a:blip r:embed="rId4">
            <a:alphaModFix/>
          </a:blip>
          <a:stretch>
            <a:fillRect/>
          </a:stretch>
        </p:blipFill>
        <p:spPr>
          <a:xfrm>
            <a:off x="4485175" y="928825"/>
            <a:ext cx="4571999" cy="3926100"/>
          </a:xfrm>
          <a:prstGeom prst="rect">
            <a:avLst/>
          </a:prstGeom>
          <a:noFill/>
          <a:ln>
            <a:noFill/>
          </a:ln>
        </p:spPr>
      </p:pic>
      <p:sp>
        <p:nvSpPr>
          <p:cNvPr id="299" name="Google Shape;299;g23c84ef3a06_8_40"/>
          <p:cNvSpPr txBox="1"/>
          <p:nvPr/>
        </p:nvSpPr>
        <p:spPr>
          <a:xfrm>
            <a:off x="402875" y="528625"/>
            <a:ext cx="35790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Total Answer Count (</a:t>
            </a:r>
            <a:r>
              <a:rPr lang="en" u="sng">
                <a:solidFill>
                  <a:srgbClr val="980000"/>
                </a:solidFill>
                <a:latin typeface="Lato"/>
                <a:ea typeface="Lato"/>
                <a:cs typeface="Lato"/>
                <a:sym typeface="Lato"/>
                <a:hlinkClick r:id="rId5">
                  <a:extLst>
                    <a:ext uri="{A12FA001-AC4F-418D-AE19-62706E023703}">
                      <ahyp:hlinkClr val="tx"/>
                    </a:ext>
                  </a:extLst>
                </a:hlinkClick>
              </a:rPr>
              <a:t>Full Visualization Link</a:t>
            </a:r>
            <a:r>
              <a:rPr lang="en">
                <a:latin typeface="Lato"/>
                <a:ea typeface="Lato"/>
                <a:cs typeface="Lato"/>
                <a:sym typeface="Lato"/>
              </a:rPr>
              <a:t>)</a:t>
            </a:r>
            <a:endParaRPr>
              <a:latin typeface="Lato"/>
              <a:ea typeface="Lato"/>
              <a:cs typeface="Lato"/>
              <a:sym typeface="Lato"/>
            </a:endParaRPr>
          </a:p>
        </p:txBody>
      </p:sp>
      <p:sp>
        <p:nvSpPr>
          <p:cNvPr id="300" name="Google Shape;300;g23c84ef3a06_8_40"/>
          <p:cNvSpPr txBox="1"/>
          <p:nvPr/>
        </p:nvSpPr>
        <p:spPr>
          <a:xfrm>
            <a:off x="5000425" y="528625"/>
            <a:ext cx="35415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Total Review Count (</a:t>
            </a:r>
            <a:r>
              <a:rPr lang="en" u="sng">
                <a:solidFill>
                  <a:srgbClr val="980000"/>
                </a:solidFill>
                <a:latin typeface="Lato"/>
                <a:ea typeface="Lato"/>
                <a:cs typeface="Lato"/>
                <a:sym typeface="Lato"/>
                <a:hlinkClick r:id="rId6">
                  <a:extLst>
                    <a:ext uri="{A12FA001-AC4F-418D-AE19-62706E023703}">
                      <ahyp:hlinkClr val="tx"/>
                    </a:ext>
                  </a:extLst>
                </a:hlinkClick>
              </a:rPr>
              <a:t>Full Visualization Link</a:t>
            </a:r>
            <a:r>
              <a:rPr lang="en">
                <a:latin typeface="Lato"/>
                <a:ea typeface="Lato"/>
                <a:cs typeface="Lato"/>
                <a:sym typeface="Lato"/>
              </a:rPr>
              <a:t>)</a:t>
            </a:r>
            <a:endParaRPr>
              <a:latin typeface="Lato"/>
              <a:ea typeface="Lato"/>
              <a:cs typeface="Lato"/>
              <a:sym typeface="Lato"/>
            </a:endParaRPr>
          </a:p>
        </p:txBody>
      </p:sp>
      <p:sp>
        <p:nvSpPr>
          <p:cNvPr id="301" name="Google Shape;301;g23c84ef3a06_8_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g23c84ef3a06_8_58"/>
          <p:cNvPicPr preferRelativeResize="0"/>
          <p:nvPr/>
        </p:nvPicPr>
        <p:blipFill>
          <a:blip r:embed="rId3">
            <a:alphaModFix/>
          </a:blip>
          <a:stretch>
            <a:fillRect/>
          </a:stretch>
        </p:blipFill>
        <p:spPr>
          <a:xfrm>
            <a:off x="1595863" y="695800"/>
            <a:ext cx="5952275" cy="4299675"/>
          </a:xfrm>
          <a:prstGeom prst="rect">
            <a:avLst/>
          </a:prstGeom>
          <a:noFill/>
          <a:ln>
            <a:noFill/>
          </a:ln>
        </p:spPr>
      </p:pic>
      <p:sp>
        <p:nvSpPr>
          <p:cNvPr id="307" name="Google Shape;307;g23c84ef3a06_8_58"/>
          <p:cNvSpPr txBox="1"/>
          <p:nvPr/>
        </p:nvSpPr>
        <p:spPr>
          <a:xfrm>
            <a:off x="2796588" y="170500"/>
            <a:ext cx="35508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Total Images Count (</a:t>
            </a:r>
            <a:r>
              <a:rPr lang="en" u="sng">
                <a:solidFill>
                  <a:schemeClr val="hlink"/>
                </a:solidFill>
                <a:latin typeface="Lato"/>
                <a:ea typeface="Lato"/>
                <a:cs typeface="Lato"/>
                <a:sym typeface="Lato"/>
                <a:hlinkClick r:id="rId4"/>
              </a:rPr>
              <a:t>Full Visualization Link</a:t>
            </a:r>
            <a:r>
              <a:rPr lang="en">
                <a:latin typeface="Lato"/>
                <a:ea typeface="Lato"/>
                <a:cs typeface="Lato"/>
                <a:sym typeface="Lato"/>
              </a:rPr>
              <a:t>)</a:t>
            </a:r>
            <a:endParaRPr>
              <a:latin typeface="Lato"/>
              <a:ea typeface="Lato"/>
              <a:cs typeface="Lato"/>
              <a:sym typeface="Lato"/>
            </a:endParaRPr>
          </a:p>
        </p:txBody>
      </p:sp>
      <p:sp>
        <p:nvSpPr>
          <p:cNvPr id="308" name="Google Shape;308;g23c84ef3a06_8_5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3c84ef3a06_8_78"/>
          <p:cNvSpPr txBox="1"/>
          <p:nvPr>
            <p:ph type="title"/>
          </p:nvPr>
        </p:nvSpPr>
        <p:spPr>
          <a:xfrm>
            <a:off x="727800" y="4885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Consumers Preference Segmentation</a:t>
            </a:r>
            <a:r>
              <a:rPr lang="en" sz="1000"/>
              <a:t> </a:t>
            </a:r>
            <a:endParaRPr sz="1000"/>
          </a:p>
        </p:txBody>
      </p:sp>
      <p:sp>
        <p:nvSpPr>
          <p:cNvPr id="314" name="Google Shape;314;g23c84ef3a06_8_7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315" name="Google Shape;315;g23c84ef3a06_8_78"/>
          <p:cNvPicPr preferRelativeResize="0"/>
          <p:nvPr/>
        </p:nvPicPr>
        <p:blipFill>
          <a:blip r:embed="rId3">
            <a:alphaModFix/>
          </a:blip>
          <a:stretch>
            <a:fillRect/>
          </a:stretch>
        </p:blipFill>
        <p:spPr>
          <a:xfrm>
            <a:off x="4974885" y="1604875"/>
            <a:ext cx="3801239" cy="3237425"/>
          </a:xfrm>
          <a:prstGeom prst="rect">
            <a:avLst/>
          </a:prstGeom>
          <a:noFill/>
          <a:ln>
            <a:noFill/>
          </a:ln>
        </p:spPr>
      </p:pic>
      <p:pic>
        <p:nvPicPr>
          <p:cNvPr id="316" name="Google Shape;316;g23c84ef3a06_8_78"/>
          <p:cNvPicPr preferRelativeResize="0"/>
          <p:nvPr/>
        </p:nvPicPr>
        <p:blipFill>
          <a:blip r:embed="rId4">
            <a:alphaModFix/>
          </a:blip>
          <a:stretch>
            <a:fillRect/>
          </a:stretch>
        </p:blipFill>
        <p:spPr>
          <a:xfrm>
            <a:off x="677050" y="1636800"/>
            <a:ext cx="3763776" cy="3205499"/>
          </a:xfrm>
          <a:prstGeom prst="rect">
            <a:avLst/>
          </a:prstGeom>
          <a:noFill/>
          <a:ln>
            <a:noFill/>
          </a:ln>
        </p:spPr>
      </p:pic>
      <p:sp>
        <p:nvSpPr>
          <p:cNvPr id="317" name="Google Shape;317;g23c84ef3a06_8_78"/>
          <p:cNvSpPr txBox="1"/>
          <p:nvPr/>
        </p:nvSpPr>
        <p:spPr>
          <a:xfrm>
            <a:off x="1948750" y="1236600"/>
            <a:ext cx="9276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Materials</a:t>
            </a:r>
            <a:endParaRPr>
              <a:latin typeface="Lato"/>
              <a:ea typeface="Lato"/>
              <a:cs typeface="Lato"/>
              <a:sym typeface="Lato"/>
            </a:endParaRPr>
          </a:p>
        </p:txBody>
      </p:sp>
      <p:sp>
        <p:nvSpPr>
          <p:cNvPr id="318" name="Google Shape;318;g23c84ef3a06_8_78"/>
          <p:cNvSpPr txBox="1"/>
          <p:nvPr/>
        </p:nvSpPr>
        <p:spPr>
          <a:xfrm>
            <a:off x="6411700" y="1164150"/>
            <a:ext cx="927600" cy="400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Features</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23c84ef3a06_8_94"/>
          <p:cNvSpPr txBox="1"/>
          <p:nvPr>
            <p:ph type="title"/>
          </p:nvPr>
        </p:nvSpPr>
        <p:spPr>
          <a:xfrm>
            <a:off x="2065200" y="1459800"/>
            <a:ext cx="5013600" cy="22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For a more detailed view of the analysis, see the full notebook at </a:t>
            </a:r>
            <a:endParaRPr sz="3000"/>
          </a:p>
          <a:p>
            <a:pPr indent="0" lvl="0" marL="0" rtl="0" algn="ctr">
              <a:spcBef>
                <a:spcPts val="0"/>
              </a:spcBef>
              <a:spcAft>
                <a:spcPts val="0"/>
              </a:spcAft>
              <a:buNone/>
            </a:pPr>
            <a:r>
              <a:rPr lang="en" sz="1500" u="sng">
                <a:solidFill>
                  <a:schemeClr val="hlink"/>
                </a:solidFill>
                <a:hlinkClick r:id="rId3"/>
              </a:rPr>
              <a:t>https://colab.research.google.com/drive/1e2dzno-yLwWW4wzAFyvWM_YLyoa23zu4?usp=sharing</a:t>
            </a:r>
            <a:endParaRPr sz="1500"/>
          </a:p>
          <a:p>
            <a:pPr indent="0" lvl="0" marL="0" rtl="0" algn="l">
              <a:spcBef>
                <a:spcPts val="0"/>
              </a:spcBef>
              <a:spcAft>
                <a:spcPts val="0"/>
              </a:spcAft>
              <a:buNone/>
            </a:pPr>
            <a:r>
              <a:t/>
            </a:r>
            <a:endParaRPr sz="1800"/>
          </a:p>
          <a:p>
            <a:pPr indent="0" lvl="0" marL="0" rtl="0" algn="ctr">
              <a:spcBef>
                <a:spcPts val="0"/>
              </a:spcBef>
              <a:spcAft>
                <a:spcPts val="0"/>
              </a:spcAft>
              <a:buNone/>
            </a:pPr>
            <a:r>
              <a:rPr lang="en" sz="1600" u="sng">
                <a:solidFill>
                  <a:schemeClr val="hlink"/>
                </a:solidFill>
                <a:hlinkClick r:id="rId4"/>
              </a:rPr>
              <a:t>https://colab.research.google.com/drive/1UaPwI83x3ANgifCB3C0K9duPY1IUqC4o?usp=sharing</a:t>
            </a:r>
            <a:endParaRPr sz="1600" u="sng"/>
          </a:p>
        </p:txBody>
      </p:sp>
      <p:sp>
        <p:nvSpPr>
          <p:cNvPr id="324" name="Google Shape;324;g23c84ef3a06_8_9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3c84ef3a06_8_10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dditional Data Sources can be used for more insights</a:t>
            </a:r>
            <a:endParaRPr/>
          </a:p>
        </p:txBody>
      </p:sp>
      <p:sp>
        <p:nvSpPr>
          <p:cNvPr id="330" name="Google Shape;330;g23c84ef3a06_8_100"/>
          <p:cNvSpPr txBox="1"/>
          <p:nvPr>
            <p:ph idx="2" type="body"/>
          </p:nvPr>
        </p:nvSpPr>
        <p:spPr>
          <a:xfrm>
            <a:off x="4572000" y="839850"/>
            <a:ext cx="4365900" cy="3463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202124"/>
              </a:buClr>
              <a:buSzPts val="1500"/>
              <a:buFont typeface="Raleway SemiBold"/>
              <a:buChar char="●"/>
            </a:pPr>
            <a:r>
              <a:rPr b="1" lang="en" sz="1500">
                <a:solidFill>
                  <a:srgbClr val="202124"/>
                </a:solidFill>
                <a:highlight>
                  <a:srgbClr val="FFFFFF"/>
                </a:highlight>
                <a:latin typeface="Raleway"/>
                <a:ea typeface="Raleway"/>
                <a:cs typeface="Raleway"/>
                <a:sym typeface="Raleway"/>
              </a:rPr>
              <a:t>Demographic information about customers:</a:t>
            </a:r>
            <a:r>
              <a:rPr lang="en" sz="1500">
                <a:solidFill>
                  <a:srgbClr val="202124"/>
                </a:solidFill>
                <a:highlight>
                  <a:srgbClr val="FFFFFF"/>
                </a:highlight>
                <a:latin typeface="Raleway SemiBold"/>
                <a:ea typeface="Raleway SemiBold"/>
                <a:cs typeface="Raleway SemiBold"/>
                <a:sym typeface="Raleway SemiBold"/>
              </a:rPr>
              <a:t> age, gender, location, and occupation</a:t>
            </a:r>
            <a:endParaRPr sz="1500">
              <a:solidFill>
                <a:srgbClr val="202124"/>
              </a:solidFill>
              <a:highlight>
                <a:srgbClr val="FFFFFF"/>
              </a:highlight>
              <a:latin typeface="Raleway SemiBold"/>
              <a:ea typeface="Raleway SemiBold"/>
              <a:cs typeface="Raleway SemiBold"/>
              <a:sym typeface="Raleway SemiBold"/>
            </a:endParaRPr>
          </a:p>
          <a:p>
            <a:pPr indent="-323850" lvl="0" marL="457200" rtl="0" algn="l">
              <a:spcBef>
                <a:spcPts val="0"/>
              </a:spcBef>
              <a:spcAft>
                <a:spcPts val="0"/>
              </a:spcAft>
              <a:buClr>
                <a:srgbClr val="202124"/>
              </a:buClr>
              <a:buSzPts val="1500"/>
              <a:buFont typeface="Raleway SemiBold"/>
              <a:buChar char="●"/>
            </a:pPr>
            <a:r>
              <a:rPr b="1" lang="en" sz="1500">
                <a:solidFill>
                  <a:srgbClr val="202124"/>
                </a:solidFill>
                <a:highlight>
                  <a:srgbClr val="FFFFFF"/>
                </a:highlight>
                <a:latin typeface="Raleway"/>
                <a:ea typeface="Raleway"/>
                <a:cs typeface="Raleway"/>
                <a:sym typeface="Raleway"/>
              </a:rPr>
              <a:t>Data on purchasing habits and preferences:</a:t>
            </a:r>
            <a:r>
              <a:rPr lang="en" sz="1500">
                <a:solidFill>
                  <a:srgbClr val="202124"/>
                </a:solidFill>
                <a:highlight>
                  <a:srgbClr val="FFFFFF"/>
                </a:highlight>
                <a:latin typeface="Raleway SemiBold"/>
                <a:ea typeface="Raleway SemiBold"/>
                <a:cs typeface="Raleway SemiBold"/>
                <a:sym typeface="Raleway SemiBold"/>
              </a:rPr>
              <a:t> repeat purchases, bundle purchases, and preferred brands</a:t>
            </a:r>
            <a:endParaRPr sz="1500">
              <a:solidFill>
                <a:srgbClr val="202124"/>
              </a:solidFill>
              <a:highlight>
                <a:srgbClr val="FFFFFF"/>
              </a:highlight>
              <a:latin typeface="Raleway SemiBold"/>
              <a:ea typeface="Raleway SemiBold"/>
              <a:cs typeface="Raleway SemiBold"/>
              <a:sym typeface="Raleway SemiBold"/>
            </a:endParaRPr>
          </a:p>
          <a:p>
            <a:pPr indent="-323850" lvl="0" marL="457200" rtl="0" algn="l">
              <a:spcBef>
                <a:spcPts val="0"/>
              </a:spcBef>
              <a:spcAft>
                <a:spcPts val="0"/>
              </a:spcAft>
              <a:buClr>
                <a:srgbClr val="202124"/>
              </a:buClr>
              <a:buSzPts val="1500"/>
              <a:buFont typeface="Raleway SemiBold"/>
              <a:buChar char="●"/>
            </a:pPr>
            <a:r>
              <a:rPr b="1" lang="en" sz="1500">
                <a:solidFill>
                  <a:srgbClr val="202124"/>
                </a:solidFill>
                <a:highlight>
                  <a:srgbClr val="FFFFFF"/>
                </a:highlight>
                <a:latin typeface="Raleway"/>
                <a:ea typeface="Raleway"/>
                <a:cs typeface="Raleway"/>
                <a:sym typeface="Raleway"/>
              </a:rPr>
              <a:t>Social media activity:</a:t>
            </a:r>
            <a:r>
              <a:rPr lang="en" sz="1500">
                <a:solidFill>
                  <a:srgbClr val="202124"/>
                </a:solidFill>
                <a:highlight>
                  <a:srgbClr val="FFFFFF"/>
                </a:highlight>
                <a:latin typeface="Raleway SemiBold"/>
                <a:ea typeface="Raleway SemiBold"/>
                <a:cs typeface="Raleway SemiBold"/>
                <a:sym typeface="Raleway SemiBold"/>
              </a:rPr>
              <a:t> comments, likes, and shares related to face masks and personal care products</a:t>
            </a:r>
            <a:endParaRPr sz="1500">
              <a:solidFill>
                <a:srgbClr val="202124"/>
              </a:solidFill>
              <a:highlight>
                <a:srgbClr val="FFFFFF"/>
              </a:highlight>
              <a:latin typeface="Raleway SemiBold"/>
              <a:ea typeface="Raleway SemiBold"/>
              <a:cs typeface="Raleway SemiBold"/>
              <a:sym typeface="Raleway SemiBold"/>
            </a:endParaRPr>
          </a:p>
          <a:p>
            <a:pPr indent="-323850" lvl="0" marL="457200" rtl="0" algn="l">
              <a:spcBef>
                <a:spcPts val="0"/>
              </a:spcBef>
              <a:spcAft>
                <a:spcPts val="0"/>
              </a:spcAft>
              <a:buClr>
                <a:srgbClr val="202124"/>
              </a:buClr>
              <a:buSzPts val="1500"/>
              <a:buFont typeface="Raleway SemiBold"/>
              <a:buChar char="●"/>
            </a:pPr>
            <a:r>
              <a:rPr lang="en" sz="1500">
                <a:solidFill>
                  <a:srgbClr val="202124"/>
                </a:solidFill>
                <a:highlight>
                  <a:srgbClr val="FFFFFF"/>
                </a:highlight>
                <a:latin typeface="Raleway SemiBold"/>
                <a:ea typeface="Raleway SemiBold"/>
                <a:cs typeface="Raleway SemiBold"/>
                <a:sym typeface="Raleway SemiBold"/>
              </a:rPr>
              <a:t>Survey data from consumers about their preferences, concerns, and expectations from face masks</a:t>
            </a:r>
            <a:endParaRPr sz="1500">
              <a:latin typeface="Raleway SemiBold"/>
              <a:ea typeface="Raleway SemiBold"/>
              <a:cs typeface="Raleway SemiBold"/>
              <a:sym typeface="Raleway SemiBold"/>
            </a:endParaRPr>
          </a:p>
        </p:txBody>
      </p:sp>
      <p:sp>
        <p:nvSpPr>
          <p:cNvPr id="331" name="Google Shape;331;g23c84ef3a06_8_10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23c84ef3a06_5_7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Findings &amp; Implications</a:t>
            </a:r>
            <a:endParaRPr/>
          </a:p>
        </p:txBody>
      </p:sp>
      <p:sp>
        <p:nvSpPr>
          <p:cNvPr id="337" name="Google Shape;337;g23c84ef3a06_5_74"/>
          <p:cNvSpPr txBox="1"/>
          <p:nvPr>
            <p:ph idx="2" type="body"/>
          </p:nvPr>
        </p:nvSpPr>
        <p:spPr>
          <a:xfrm>
            <a:off x="4832300" y="460200"/>
            <a:ext cx="4010100" cy="4223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202124"/>
              </a:buClr>
              <a:buSzPts val="1500"/>
              <a:buFont typeface="Raleway SemiBold"/>
              <a:buChar char="●"/>
            </a:pPr>
            <a:r>
              <a:rPr lang="en" sz="1500">
                <a:solidFill>
                  <a:srgbClr val="202124"/>
                </a:solidFill>
                <a:highlight>
                  <a:srgbClr val="FFFFFF"/>
                </a:highlight>
                <a:latin typeface="Raleway SemiBold"/>
                <a:ea typeface="Raleway SemiBold"/>
                <a:cs typeface="Raleway SemiBold"/>
                <a:sym typeface="Raleway SemiBold"/>
              </a:rPr>
              <a:t>Target market segments based on the top reasons why consumers like face masks. Russia and USA tops on that segment.</a:t>
            </a:r>
            <a:endParaRPr sz="1500">
              <a:solidFill>
                <a:srgbClr val="202124"/>
              </a:solidFill>
              <a:highlight>
                <a:srgbClr val="FFFFFF"/>
              </a:highlight>
              <a:latin typeface="Raleway SemiBold"/>
              <a:ea typeface="Raleway SemiBold"/>
              <a:cs typeface="Raleway SemiBold"/>
              <a:sym typeface="Raleway SemiBold"/>
            </a:endParaRPr>
          </a:p>
          <a:p>
            <a:pPr indent="-323850" lvl="0" marL="457200" rtl="0" algn="l">
              <a:spcBef>
                <a:spcPts val="0"/>
              </a:spcBef>
              <a:spcAft>
                <a:spcPts val="0"/>
              </a:spcAft>
              <a:buClr>
                <a:srgbClr val="202124"/>
              </a:buClr>
              <a:buSzPts val="1500"/>
              <a:buFont typeface="Raleway SemiBold"/>
              <a:buChar char="●"/>
            </a:pPr>
            <a:r>
              <a:rPr lang="en" sz="1500">
                <a:solidFill>
                  <a:srgbClr val="202124"/>
                </a:solidFill>
                <a:highlight>
                  <a:srgbClr val="FFFFFF"/>
                </a:highlight>
                <a:latin typeface="Raleway SemiBold"/>
                <a:ea typeface="Raleway SemiBold"/>
                <a:cs typeface="Raleway SemiBold"/>
                <a:sym typeface="Raleway SemiBold"/>
              </a:rPr>
              <a:t>Enhance marketing messages to highlight the benefits identified in the analysis (e.g., comfort, quality, fit)</a:t>
            </a:r>
            <a:endParaRPr sz="1500">
              <a:solidFill>
                <a:srgbClr val="202124"/>
              </a:solidFill>
              <a:highlight>
                <a:srgbClr val="FFFFFF"/>
              </a:highlight>
              <a:latin typeface="Raleway SemiBold"/>
              <a:ea typeface="Raleway SemiBold"/>
              <a:cs typeface="Raleway SemiBold"/>
              <a:sym typeface="Raleway SemiBold"/>
            </a:endParaRPr>
          </a:p>
          <a:p>
            <a:pPr indent="-323850" lvl="0" marL="457200" rtl="0" algn="l">
              <a:spcBef>
                <a:spcPts val="0"/>
              </a:spcBef>
              <a:spcAft>
                <a:spcPts val="0"/>
              </a:spcAft>
              <a:buClr>
                <a:srgbClr val="202124"/>
              </a:buClr>
              <a:buSzPts val="1500"/>
              <a:buFont typeface="Raleway SemiBold"/>
              <a:buChar char="●"/>
            </a:pPr>
            <a:r>
              <a:rPr lang="en" sz="1500">
                <a:solidFill>
                  <a:srgbClr val="202124"/>
                </a:solidFill>
                <a:highlight>
                  <a:srgbClr val="FFFFFF"/>
                </a:highlight>
                <a:latin typeface="Raleway SemiBold"/>
                <a:ea typeface="Raleway SemiBold"/>
                <a:cs typeface="Raleway SemiBold"/>
                <a:sym typeface="Raleway SemiBold"/>
              </a:rPr>
              <a:t>Focus on R&amp;D to improve the features most valued by customers, such as comfort, breathability, and protection</a:t>
            </a:r>
            <a:endParaRPr sz="1500">
              <a:solidFill>
                <a:srgbClr val="202124"/>
              </a:solidFill>
              <a:highlight>
                <a:srgbClr val="FFFFFF"/>
              </a:highlight>
              <a:latin typeface="Raleway SemiBold"/>
              <a:ea typeface="Raleway SemiBold"/>
              <a:cs typeface="Raleway SemiBold"/>
              <a:sym typeface="Raleway SemiBold"/>
            </a:endParaRPr>
          </a:p>
          <a:p>
            <a:pPr indent="-323850" lvl="0" marL="457200" rtl="0" algn="l">
              <a:spcBef>
                <a:spcPts val="0"/>
              </a:spcBef>
              <a:spcAft>
                <a:spcPts val="0"/>
              </a:spcAft>
              <a:buSzPts val="1500"/>
              <a:buFont typeface="Raleway SemiBold"/>
              <a:buChar char="●"/>
            </a:pPr>
            <a:r>
              <a:rPr lang="en" sz="1500">
                <a:solidFill>
                  <a:srgbClr val="202124"/>
                </a:solidFill>
                <a:highlight>
                  <a:srgbClr val="FFFFFF"/>
                </a:highlight>
                <a:latin typeface="Raleway SemiBold"/>
                <a:ea typeface="Raleway SemiBold"/>
                <a:cs typeface="Raleway SemiBold"/>
                <a:sym typeface="Raleway SemiBold"/>
              </a:rPr>
              <a:t>Develop promotional strategies and campaigns tailored to the preferences of different consumer groups</a:t>
            </a:r>
            <a:r>
              <a:rPr lang="en" sz="1500">
                <a:latin typeface="Raleway SemiBold"/>
                <a:ea typeface="Raleway SemiBold"/>
                <a:cs typeface="Raleway SemiBold"/>
                <a:sym typeface="Raleway SemiBold"/>
              </a:rPr>
              <a:t> </a:t>
            </a:r>
            <a:endParaRPr sz="1500">
              <a:latin typeface="Raleway SemiBold"/>
              <a:ea typeface="Raleway SemiBold"/>
              <a:cs typeface="Raleway SemiBold"/>
              <a:sym typeface="Raleway SemiBold"/>
            </a:endParaRPr>
          </a:p>
        </p:txBody>
      </p:sp>
      <p:sp>
        <p:nvSpPr>
          <p:cNvPr id="338" name="Google Shape;338;g23c84ef3a06_5_7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23c84ef3a06_5_8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Constraints &amp; Improvements</a:t>
            </a:r>
            <a:endParaRPr/>
          </a:p>
        </p:txBody>
      </p:sp>
      <p:sp>
        <p:nvSpPr>
          <p:cNvPr id="344" name="Google Shape;344;g23c84ef3a06_5_89"/>
          <p:cNvSpPr txBox="1"/>
          <p:nvPr>
            <p:ph idx="2" type="body"/>
          </p:nvPr>
        </p:nvSpPr>
        <p:spPr>
          <a:xfrm>
            <a:off x="4572000" y="329775"/>
            <a:ext cx="4150500" cy="44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202124"/>
                </a:solidFill>
                <a:highlight>
                  <a:srgbClr val="FFFFFF"/>
                </a:highlight>
                <a:latin typeface="Raleway"/>
                <a:ea typeface="Raleway"/>
                <a:cs typeface="Raleway"/>
                <a:sym typeface="Raleway"/>
              </a:rPr>
              <a:t>Constraints:</a:t>
            </a:r>
            <a:endParaRPr b="1" sz="1500">
              <a:solidFill>
                <a:srgbClr val="202124"/>
              </a:solidFill>
              <a:highlight>
                <a:srgbClr val="FFFFFF"/>
              </a:highlight>
              <a:latin typeface="Raleway"/>
              <a:ea typeface="Raleway"/>
              <a:cs typeface="Raleway"/>
              <a:sym typeface="Raleway"/>
            </a:endParaRPr>
          </a:p>
          <a:p>
            <a:pPr indent="0" lvl="0" marL="0" rtl="0" algn="l">
              <a:spcBef>
                <a:spcPts val="0"/>
              </a:spcBef>
              <a:spcAft>
                <a:spcPts val="0"/>
              </a:spcAft>
              <a:buNone/>
            </a:pPr>
            <a:r>
              <a:rPr lang="en" sz="1500">
                <a:solidFill>
                  <a:srgbClr val="202124"/>
                </a:solidFill>
                <a:highlight>
                  <a:srgbClr val="FFFFFF"/>
                </a:highlight>
                <a:latin typeface="Raleway SemiBold"/>
                <a:ea typeface="Raleway SemiBold"/>
                <a:cs typeface="Raleway SemiBold"/>
                <a:sym typeface="Raleway SemiBold"/>
              </a:rPr>
              <a:t>Limited demographic data on consumers</a:t>
            </a:r>
            <a:endParaRPr sz="1500">
              <a:solidFill>
                <a:srgbClr val="202124"/>
              </a:solidFill>
              <a:highlight>
                <a:srgbClr val="FFFFFF"/>
              </a:highlight>
              <a:latin typeface="Raleway SemiBold"/>
              <a:ea typeface="Raleway SemiBold"/>
              <a:cs typeface="Raleway SemiBold"/>
              <a:sym typeface="Raleway SemiBold"/>
            </a:endParaRPr>
          </a:p>
          <a:p>
            <a:pPr indent="0" lvl="0" marL="0" rtl="0" algn="l">
              <a:spcBef>
                <a:spcPts val="0"/>
              </a:spcBef>
              <a:spcAft>
                <a:spcPts val="0"/>
              </a:spcAft>
              <a:buNone/>
            </a:pPr>
            <a:r>
              <a:rPr lang="en" sz="1500">
                <a:solidFill>
                  <a:srgbClr val="202124"/>
                </a:solidFill>
                <a:highlight>
                  <a:srgbClr val="FFFFFF"/>
                </a:highlight>
                <a:latin typeface="Raleway SemiBold"/>
                <a:ea typeface="Raleway SemiBold"/>
                <a:cs typeface="Raleway SemiBold"/>
                <a:sym typeface="Raleway SemiBold"/>
              </a:rPr>
              <a:t>Potential biases in customer reviews</a:t>
            </a:r>
            <a:endParaRPr sz="1500">
              <a:solidFill>
                <a:srgbClr val="202124"/>
              </a:solidFill>
              <a:highlight>
                <a:srgbClr val="FFFFFF"/>
              </a:highlight>
              <a:latin typeface="Raleway SemiBold"/>
              <a:ea typeface="Raleway SemiBold"/>
              <a:cs typeface="Raleway SemiBold"/>
              <a:sym typeface="Raleway SemiBold"/>
            </a:endParaRPr>
          </a:p>
          <a:p>
            <a:pPr indent="0" lvl="0" marL="0" rtl="0" algn="l">
              <a:spcBef>
                <a:spcPts val="0"/>
              </a:spcBef>
              <a:spcAft>
                <a:spcPts val="0"/>
              </a:spcAft>
              <a:buNone/>
            </a:pPr>
            <a:r>
              <a:rPr lang="en" sz="1500">
                <a:solidFill>
                  <a:srgbClr val="202124"/>
                </a:solidFill>
                <a:highlight>
                  <a:srgbClr val="FFFFFF"/>
                </a:highlight>
                <a:latin typeface="Raleway SemiBold"/>
                <a:ea typeface="Raleway SemiBold"/>
                <a:cs typeface="Raleway SemiBold"/>
                <a:sym typeface="Raleway SemiBold"/>
              </a:rPr>
              <a:t>Reviews may not be representative of the entire customer base.</a:t>
            </a:r>
            <a:endParaRPr sz="1500">
              <a:solidFill>
                <a:srgbClr val="202124"/>
              </a:solidFill>
              <a:highlight>
                <a:srgbClr val="FFFFFF"/>
              </a:highlight>
              <a:latin typeface="Raleway SemiBold"/>
              <a:ea typeface="Raleway SemiBold"/>
              <a:cs typeface="Raleway SemiBold"/>
              <a:sym typeface="Raleway SemiBold"/>
            </a:endParaRPr>
          </a:p>
          <a:p>
            <a:pPr indent="0" lvl="0" marL="0" rtl="0" algn="l">
              <a:spcBef>
                <a:spcPts val="0"/>
              </a:spcBef>
              <a:spcAft>
                <a:spcPts val="0"/>
              </a:spcAft>
              <a:buNone/>
            </a:pPr>
            <a:r>
              <a:t/>
            </a:r>
            <a:endParaRPr sz="1500">
              <a:solidFill>
                <a:srgbClr val="202124"/>
              </a:solidFill>
              <a:highlight>
                <a:srgbClr val="FFFFFF"/>
              </a:highlight>
              <a:latin typeface="Raleway SemiBold"/>
              <a:ea typeface="Raleway SemiBold"/>
              <a:cs typeface="Raleway SemiBold"/>
              <a:sym typeface="Raleway SemiBold"/>
            </a:endParaRPr>
          </a:p>
          <a:p>
            <a:pPr indent="0" lvl="0" marL="0" rtl="0" algn="l">
              <a:spcBef>
                <a:spcPts val="0"/>
              </a:spcBef>
              <a:spcAft>
                <a:spcPts val="0"/>
              </a:spcAft>
              <a:buNone/>
            </a:pPr>
            <a:r>
              <a:rPr b="1" lang="en" sz="1500">
                <a:solidFill>
                  <a:srgbClr val="202124"/>
                </a:solidFill>
                <a:highlight>
                  <a:srgbClr val="FFFFFF"/>
                </a:highlight>
                <a:latin typeface="Raleway"/>
                <a:ea typeface="Raleway"/>
                <a:cs typeface="Raleway"/>
                <a:sym typeface="Raleway"/>
              </a:rPr>
              <a:t>Improvements:</a:t>
            </a:r>
            <a:endParaRPr b="1" sz="1500">
              <a:solidFill>
                <a:srgbClr val="202124"/>
              </a:solidFill>
              <a:highlight>
                <a:srgbClr val="FFFFFF"/>
              </a:highlight>
              <a:latin typeface="Raleway"/>
              <a:ea typeface="Raleway"/>
              <a:cs typeface="Raleway"/>
              <a:sym typeface="Raleway"/>
            </a:endParaRPr>
          </a:p>
          <a:p>
            <a:pPr indent="0" lvl="0" marL="0" rtl="0" algn="l">
              <a:spcBef>
                <a:spcPts val="0"/>
              </a:spcBef>
              <a:spcAft>
                <a:spcPts val="0"/>
              </a:spcAft>
              <a:buNone/>
            </a:pPr>
            <a:r>
              <a:rPr lang="en" sz="1500">
                <a:solidFill>
                  <a:srgbClr val="202124"/>
                </a:solidFill>
                <a:highlight>
                  <a:srgbClr val="FFFFFF"/>
                </a:highlight>
                <a:latin typeface="Raleway SemiBold"/>
                <a:ea typeface="Raleway SemiBold"/>
                <a:cs typeface="Raleway SemiBold"/>
                <a:sym typeface="Raleway SemiBold"/>
              </a:rPr>
              <a:t>Use additional data sources to supplement the existing datasets</a:t>
            </a:r>
            <a:endParaRPr sz="1500">
              <a:solidFill>
                <a:srgbClr val="202124"/>
              </a:solidFill>
              <a:highlight>
                <a:srgbClr val="FFFFFF"/>
              </a:highlight>
              <a:latin typeface="Raleway SemiBold"/>
              <a:ea typeface="Raleway SemiBold"/>
              <a:cs typeface="Raleway SemiBold"/>
              <a:sym typeface="Raleway SemiBold"/>
            </a:endParaRPr>
          </a:p>
          <a:p>
            <a:pPr indent="0" lvl="0" marL="0" rtl="0" algn="l">
              <a:spcBef>
                <a:spcPts val="0"/>
              </a:spcBef>
              <a:spcAft>
                <a:spcPts val="0"/>
              </a:spcAft>
              <a:buNone/>
            </a:pPr>
            <a:r>
              <a:rPr lang="en" sz="1500">
                <a:solidFill>
                  <a:srgbClr val="202124"/>
                </a:solidFill>
                <a:highlight>
                  <a:srgbClr val="FFFFFF"/>
                </a:highlight>
                <a:latin typeface="Raleway SemiBold"/>
                <a:ea typeface="Raleway SemiBold"/>
                <a:cs typeface="Raleway SemiBold"/>
                <a:sym typeface="Raleway SemiBold"/>
              </a:rPr>
              <a:t>Apply more advanced NLP techniques (e.g., sentiment analysis, topic modeling) to analyze the reviews</a:t>
            </a:r>
            <a:endParaRPr sz="1500">
              <a:solidFill>
                <a:srgbClr val="202124"/>
              </a:solidFill>
              <a:highlight>
                <a:srgbClr val="FFFFFF"/>
              </a:highlight>
              <a:latin typeface="Raleway SemiBold"/>
              <a:ea typeface="Raleway SemiBold"/>
              <a:cs typeface="Raleway SemiBold"/>
              <a:sym typeface="Raleway SemiBold"/>
            </a:endParaRPr>
          </a:p>
          <a:p>
            <a:pPr indent="0" lvl="0" marL="0" rtl="0" algn="l">
              <a:spcBef>
                <a:spcPts val="0"/>
              </a:spcBef>
              <a:spcAft>
                <a:spcPts val="0"/>
              </a:spcAft>
              <a:buNone/>
            </a:pPr>
            <a:r>
              <a:rPr lang="en" sz="1500">
                <a:solidFill>
                  <a:srgbClr val="202124"/>
                </a:solidFill>
                <a:highlight>
                  <a:srgbClr val="FFFFFF"/>
                </a:highlight>
                <a:latin typeface="Raleway SemiBold"/>
                <a:ea typeface="Raleway SemiBold"/>
                <a:cs typeface="Raleway SemiBold"/>
                <a:sym typeface="Raleway SemiBold"/>
              </a:rPr>
              <a:t>Conduct surveys or interviews with customers to validate findings and gather more insights.</a:t>
            </a:r>
            <a:endParaRPr sz="1500">
              <a:latin typeface="Raleway SemiBold"/>
              <a:ea typeface="Raleway SemiBold"/>
              <a:cs typeface="Raleway SemiBold"/>
              <a:sym typeface="Raleway SemiBold"/>
            </a:endParaRPr>
          </a:p>
        </p:txBody>
      </p:sp>
      <p:sp>
        <p:nvSpPr>
          <p:cNvPr id="345" name="Google Shape;345;g23c84ef3a06_5_8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23c84ef3a06_5_8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 Features which could’ve helped</a:t>
            </a:r>
            <a:endParaRPr/>
          </a:p>
        </p:txBody>
      </p:sp>
      <p:sp>
        <p:nvSpPr>
          <p:cNvPr id="351" name="Google Shape;351;g23c84ef3a06_5_81"/>
          <p:cNvSpPr txBox="1"/>
          <p:nvPr>
            <p:ph idx="2" type="body"/>
          </p:nvPr>
        </p:nvSpPr>
        <p:spPr>
          <a:xfrm>
            <a:off x="4712525" y="434400"/>
            <a:ext cx="3976500" cy="4274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202124"/>
              </a:buClr>
              <a:buSzPts val="1500"/>
              <a:buFont typeface="Raleway SemiBold"/>
              <a:buChar char="●"/>
            </a:pPr>
            <a:r>
              <a:rPr lang="en" sz="1500">
                <a:solidFill>
                  <a:srgbClr val="202124"/>
                </a:solidFill>
                <a:highlight>
                  <a:srgbClr val="FFFFFF"/>
                </a:highlight>
                <a:latin typeface="Raleway SemiBold"/>
                <a:ea typeface="Raleway SemiBold"/>
                <a:cs typeface="Raleway SemiBold"/>
                <a:sym typeface="Raleway SemiBold"/>
              </a:rPr>
              <a:t>Skin type and sensitivity: Identify if customers with different skin types have distinct preferences for face masks</a:t>
            </a:r>
            <a:endParaRPr sz="1500">
              <a:solidFill>
                <a:srgbClr val="202124"/>
              </a:solidFill>
              <a:highlight>
                <a:srgbClr val="FFFFFF"/>
              </a:highlight>
              <a:latin typeface="Raleway SemiBold"/>
              <a:ea typeface="Raleway SemiBold"/>
              <a:cs typeface="Raleway SemiBold"/>
              <a:sym typeface="Raleway SemiBold"/>
            </a:endParaRPr>
          </a:p>
          <a:p>
            <a:pPr indent="-323850" lvl="0" marL="457200" rtl="0" algn="l">
              <a:spcBef>
                <a:spcPts val="0"/>
              </a:spcBef>
              <a:spcAft>
                <a:spcPts val="0"/>
              </a:spcAft>
              <a:buClr>
                <a:srgbClr val="202124"/>
              </a:buClr>
              <a:buSzPts val="1500"/>
              <a:buFont typeface="Raleway SemiBold"/>
              <a:buChar char="●"/>
            </a:pPr>
            <a:r>
              <a:rPr lang="en" sz="1500">
                <a:solidFill>
                  <a:srgbClr val="202124"/>
                </a:solidFill>
                <a:highlight>
                  <a:srgbClr val="FFFFFF"/>
                </a:highlight>
                <a:latin typeface="Raleway SemiBold"/>
                <a:ea typeface="Raleway SemiBold"/>
                <a:cs typeface="Raleway SemiBold"/>
                <a:sym typeface="Raleway SemiBold"/>
              </a:rPr>
              <a:t>Face mask usage frequency: Understand how often consumers use face masks and if this affects their preferences</a:t>
            </a:r>
            <a:endParaRPr sz="1500">
              <a:solidFill>
                <a:srgbClr val="202124"/>
              </a:solidFill>
              <a:highlight>
                <a:srgbClr val="FFFFFF"/>
              </a:highlight>
              <a:latin typeface="Raleway SemiBold"/>
              <a:ea typeface="Raleway SemiBold"/>
              <a:cs typeface="Raleway SemiBold"/>
              <a:sym typeface="Raleway SemiBold"/>
            </a:endParaRPr>
          </a:p>
          <a:p>
            <a:pPr indent="-323850" lvl="0" marL="457200" rtl="0" algn="l">
              <a:spcBef>
                <a:spcPts val="0"/>
              </a:spcBef>
              <a:spcAft>
                <a:spcPts val="0"/>
              </a:spcAft>
              <a:buClr>
                <a:srgbClr val="202124"/>
              </a:buClr>
              <a:buSzPts val="1500"/>
              <a:buFont typeface="Raleway SemiBold"/>
              <a:buChar char="●"/>
            </a:pPr>
            <a:r>
              <a:rPr lang="en" sz="1500">
                <a:solidFill>
                  <a:srgbClr val="202124"/>
                </a:solidFill>
                <a:highlight>
                  <a:srgbClr val="FFFFFF"/>
                </a:highlight>
                <a:latin typeface="Raleway SemiBold"/>
                <a:ea typeface="Raleway SemiBold"/>
                <a:cs typeface="Raleway SemiBold"/>
                <a:sym typeface="Raleway SemiBold"/>
              </a:rPr>
              <a:t>Specific use cases: Determine if consumers purchase face masks for particular situations (e.g., exercise, travel, pollution)</a:t>
            </a:r>
            <a:endParaRPr sz="1500">
              <a:solidFill>
                <a:srgbClr val="202124"/>
              </a:solidFill>
              <a:highlight>
                <a:srgbClr val="FFFFFF"/>
              </a:highlight>
              <a:latin typeface="Raleway SemiBold"/>
              <a:ea typeface="Raleway SemiBold"/>
              <a:cs typeface="Raleway SemiBold"/>
              <a:sym typeface="Raleway SemiBold"/>
            </a:endParaRPr>
          </a:p>
          <a:p>
            <a:pPr indent="-323850" lvl="0" marL="457200" rtl="0" algn="l">
              <a:spcBef>
                <a:spcPts val="0"/>
              </a:spcBef>
              <a:spcAft>
                <a:spcPts val="0"/>
              </a:spcAft>
              <a:buClr>
                <a:srgbClr val="202124"/>
              </a:buClr>
              <a:buSzPts val="1500"/>
              <a:buFont typeface="Raleway SemiBold"/>
              <a:buChar char="●"/>
            </a:pPr>
            <a:r>
              <a:rPr lang="en" sz="1500">
                <a:solidFill>
                  <a:srgbClr val="202124"/>
                </a:solidFill>
                <a:highlight>
                  <a:srgbClr val="FFFFFF"/>
                </a:highlight>
                <a:latin typeface="Raleway SemiBold"/>
                <a:ea typeface="Raleway SemiBold"/>
                <a:cs typeface="Raleway SemiBold"/>
                <a:sym typeface="Raleway SemiBold"/>
              </a:rPr>
              <a:t>Brand loyalty: Assess the importance of brand loyalty in face mask purchasing decisions and identify the most popular brand.</a:t>
            </a:r>
            <a:endParaRPr sz="1500">
              <a:latin typeface="Raleway SemiBold"/>
              <a:ea typeface="Raleway SemiBold"/>
              <a:cs typeface="Raleway SemiBold"/>
              <a:sym typeface="Raleway SemiBold"/>
            </a:endParaRPr>
          </a:p>
        </p:txBody>
      </p:sp>
      <p:sp>
        <p:nvSpPr>
          <p:cNvPr id="352" name="Google Shape;352;g23c84ef3a06_5_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3c84ef3a06_5_96"/>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Report Link</a:t>
            </a:r>
            <a:endParaRPr/>
          </a:p>
        </p:txBody>
      </p:sp>
      <p:sp>
        <p:nvSpPr>
          <p:cNvPr id="358" name="Google Shape;358;g23c84ef3a06_5_96"/>
          <p:cNvSpPr txBox="1"/>
          <p:nvPr>
            <p:ph idx="1" type="subTitle"/>
          </p:nvPr>
        </p:nvSpPr>
        <p:spPr>
          <a:xfrm>
            <a:off x="729450" y="3091775"/>
            <a:ext cx="4161600" cy="110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https://docs.google.com/document/d/1lq2NS25xx0Hfav4CCfbuuAH_yoMQWe_Z2C36ClyFk_4/edit?usp=sharing</a:t>
            </a:r>
            <a:endParaRPr/>
          </a:p>
        </p:txBody>
      </p:sp>
      <p:sp>
        <p:nvSpPr>
          <p:cNvPr id="359" name="Google Shape;359;g23c84ef3a06_5_9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3" name="Shape 363"/>
        <p:cNvGrpSpPr/>
        <p:nvPr/>
      </p:nvGrpSpPr>
      <p:grpSpPr>
        <a:xfrm>
          <a:off x="0" y="0"/>
          <a:ext cx="0" cy="0"/>
          <a:chOff x="0" y="0"/>
          <a:chExt cx="0" cy="0"/>
        </a:xfrm>
      </p:grpSpPr>
      <p:sp>
        <p:nvSpPr>
          <p:cNvPr id="364" name="Google Shape;364;p19"/>
          <p:cNvSpPr/>
          <p:nvPr/>
        </p:nvSpPr>
        <p:spPr>
          <a:xfrm>
            <a:off x="0" y="3440250"/>
            <a:ext cx="9144000" cy="1703400"/>
          </a:xfrm>
          <a:prstGeom prst="rect">
            <a:avLst/>
          </a:prstGeom>
          <a:solidFill>
            <a:srgbClr val="30E480">
              <a:alpha val="72156"/>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9"/>
          <p:cNvSpPr txBox="1"/>
          <p:nvPr>
            <p:ph type="title"/>
          </p:nvPr>
        </p:nvSpPr>
        <p:spPr>
          <a:xfrm>
            <a:off x="1061400" y="1667625"/>
            <a:ext cx="7021200" cy="109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0" lang="en" sz="5500">
                <a:solidFill>
                  <a:schemeClr val="dk2"/>
                </a:solidFill>
                <a:latin typeface="Raleway SemiBold"/>
                <a:ea typeface="Raleway SemiBold"/>
                <a:cs typeface="Raleway SemiBold"/>
                <a:sym typeface="Raleway SemiBold"/>
              </a:rPr>
              <a:t>THANK YOU</a:t>
            </a:r>
            <a:r>
              <a:rPr b="0" lang="en" sz="5500">
                <a:solidFill>
                  <a:schemeClr val="dk2"/>
                </a:solidFill>
                <a:latin typeface="Raleway ExtraBold"/>
                <a:ea typeface="Raleway ExtraBold"/>
                <a:cs typeface="Raleway ExtraBold"/>
                <a:sym typeface="Raleway ExtraBold"/>
              </a:rPr>
              <a:t> </a:t>
            </a:r>
            <a:endParaRPr b="0" sz="5500">
              <a:solidFill>
                <a:schemeClr val="dk2"/>
              </a:solidFill>
              <a:latin typeface="Raleway ExtraBold"/>
              <a:ea typeface="Raleway ExtraBold"/>
              <a:cs typeface="Raleway ExtraBold"/>
              <a:sym typeface="Raleway ExtraBold"/>
            </a:endParaRPr>
          </a:p>
        </p:txBody>
      </p:sp>
      <p:sp>
        <p:nvSpPr>
          <p:cNvPr id="366" name="Google Shape;366;p19"/>
          <p:cNvSpPr/>
          <p:nvPr/>
        </p:nvSpPr>
        <p:spPr>
          <a:xfrm>
            <a:off x="2295350" y="1350975"/>
            <a:ext cx="1658400" cy="131100"/>
          </a:xfrm>
          <a:prstGeom prst="mathMinus">
            <a:avLst>
              <a:gd fmla="val 23520" name="adj1"/>
            </a:avLst>
          </a:prstGeom>
          <a:solidFill>
            <a:srgbClr val="30E480"/>
          </a:solidFill>
          <a:ln cap="flat" cmpd="sng" w="9525">
            <a:solidFill>
              <a:srgbClr val="30E48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E480">
            <a:alpha val="72160"/>
          </a:srgbClr>
        </a:solidFill>
      </p:bgPr>
    </p:bg>
    <p:spTree>
      <p:nvGrpSpPr>
        <p:cNvPr id="158" name="Shape 158"/>
        <p:cNvGrpSpPr/>
        <p:nvPr/>
      </p:nvGrpSpPr>
      <p:grpSpPr>
        <a:xfrm>
          <a:off x="0" y="0"/>
          <a:ext cx="0" cy="0"/>
          <a:chOff x="0" y="0"/>
          <a:chExt cx="0" cy="0"/>
        </a:xfrm>
      </p:grpSpPr>
      <p:sp>
        <p:nvSpPr>
          <p:cNvPr id="159" name="Google Shape;159;p3"/>
          <p:cNvSpPr txBox="1"/>
          <p:nvPr>
            <p:ph idx="4294967295" type="subTitle"/>
          </p:nvPr>
        </p:nvSpPr>
        <p:spPr>
          <a:xfrm>
            <a:off x="3550100" y="1465775"/>
            <a:ext cx="3439200" cy="2836500"/>
          </a:xfrm>
          <a:prstGeom prst="rect">
            <a:avLst/>
          </a:prstGeom>
          <a:noFill/>
          <a:ln>
            <a:noFill/>
          </a:ln>
        </p:spPr>
        <p:txBody>
          <a:bodyPr anchorCtr="0" anchor="t" bIns="91425" lIns="91425" spcFirstLastPara="1" rIns="91425" wrap="square" tIns="91425">
            <a:noAutofit/>
          </a:bodyPr>
          <a:lstStyle/>
          <a:p>
            <a:pPr indent="-400050" lvl="0" marL="457200" marR="0" rtl="0" algn="l">
              <a:lnSpc>
                <a:spcPct val="115000"/>
              </a:lnSpc>
              <a:spcBef>
                <a:spcPts val="0"/>
              </a:spcBef>
              <a:spcAft>
                <a:spcPts val="0"/>
              </a:spcAft>
              <a:buClr>
                <a:srgbClr val="351C75"/>
              </a:buClr>
              <a:buSzPts val="2700"/>
              <a:buFont typeface="Lato"/>
              <a:buChar char="➔"/>
            </a:pPr>
            <a:r>
              <a:rPr b="1" lang="en" sz="2700">
                <a:solidFill>
                  <a:srgbClr val="351C75"/>
                </a:solidFill>
              </a:rPr>
              <a:t>Python</a:t>
            </a:r>
            <a:endParaRPr b="1" i="0" sz="2700" u="none" cap="none" strike="noStrike">
              <a:solidFill>
                <a:srgbClr val="351C75"/>
              </a:solidFill>
              <a:latin typeface="Lato"/>
              <a:ea typeface="Lato"/>
              <a:cs typeface="Lato"/>
              <a:sym typeface="Lato"/>
            </a:endParaRPr>
          </a:p>
          <a:p>
            <a:pPr indent="-400050" lvl="0" marL="457200" marR="0" rtl="0" algn="l">
              <a:lnSpc>
                <a:spcPct val="115000"/>
              </a:lnSpc>
              <a:spcBef>
                <a:spcPts val="0"/>
              </a:spcBef>
              <a:spcAft>
                <a:spcPts val="0"/>
              </a:spcAft>
              <a:buClr>
                <a:srgbClr val="351C75"/>
              </a:buClr>
              <a:buSzPts val="2700"/>
              <a:buFont typeface="Lato"/>
              <a:buChar char="➔"/>
            </a:pPr>
            <a:r>
              <a:rPr b="1" lang="en" sz="2700">
                <a:solidFill>
                  <a:srgbClr val="351C75"/>
                </a:solidFill>
              </a:rPr>
              <a:t>Excel</a:t>
            </a:r>
            <a:endParaRPr b="1" sz="2700">
              <a:solidFill>
                <a:srgbClr val="351C75"/>
              </a:solidFill>
            </a:endParaRPr>
          </a:p>
          <a:p>
            <a:pPr indent="-400050" lvl="0" marL="457200" marR="0" rtl="0" algn="l">
              <a:lnSpc>
                <a:spcPct val="115000"/>
              </a:lnSpc>
              <a:spcBef>
                <a:spcPts val="0"/>
              </a:spcBef>
              <a:spcAft>
                <a:spcPts val="0"/>
              </a:spcAft>
              <a:buClr>
                <a:srgbClr val="351C75"/>
              </a:buClr>
              <a:buSzPts val="2700"/>
              <a:buChar char="➔"/>
            </a:pPr>
            <a:r>
              <a:rPr b="1" lang="en" sz="2700">
                <a:solidFill>
                  <a:srgbClr val="351C75"/>
                </a:solidFill>
              </a:rPr>
              <a:t>NLP - Spacy, NLTK</a:t>
            </a:r>
            <a:endParaRPr b="1" sz="2700">
              <a:solidFill>
                <a:srgbClr val="351C75"/>
              </a:solidFill>
            </a:endParaRPr>
          </a:p>
          <a:p>
            <a:pPr indent="-400050" lvl="0" marL="457200" marR="0" rtl="0" algn="l">
              <a:lnSpc>
                <a:spcPct val="115000"/>
              </a:lnSpc>
              <a:spcBef>
                <a:spcPts val="0"/>
              </a:spcBef>
              <a:spcAft>
                <a:spcPts val="0"/>
              </a:spcAft>
              <a:buClr>
                <a:srgbClr val="351C75"/>
              </a:buClr>
              <a:buSzPts val="2700"/>
              <a:buFont typeface="Lato"/>
              <a:buChar char="➔"/>
            </a:pPr>
            <a:r>
              <a:rPr b="1" lang="en" sz="2700">
                <a:solidFill>
                  <a:srgbClr val="351C75"/>
                </a:solidFill>
              </a:rPr>
              <a:t>Google Colab</a:t>
            </a:r>
            <a:endParaRPr b="1" i="0" sz="2700" u="none" cap="none" strike="noStrike">
              <a:solidFill>
                <a:srgbClr val="351C75"/>
              </a:solidFill>
              <a:latin typeface="Lato"/>
              <a:ea typeface="Lato"/>
              <a:cs typeface="Lato"/>
              <a:sym typeface="Lato"/>
            </a:endParaRPr>
          </a:p>
          <a:p>
            <a:pPr indent="-400050" lvl="0" marL="457200" marR="0" rtl="0" algn="l">
              <a:lnSpc>
                <a:spcPct val="115000"/>
              </a:lnSpc>
              <a:spcBef>
                <a:spcPts val="0"/>
              </a:spcBef>
              <a:spcAft>
                <a:spcPts val="0"/>
              </a:spcAft>
              <a:buClr>
                <a:srgbClr val="351C75"/>
              </a:buClr>
              <a:buSzPts val="2700"/>
              <a:buFont typeface="Lato"/>
              <a:buChar char="➔"/>
            </a:pPr>
            <a:r>
              <a:rPr b="1" i="0" lang="en" sz="2700" u="none" cap="none" strike="noStrike">
                <a:solidFill>
                  <a:srgbClr val="351C75"/>
                </a:solidFill>
                <a:latin typeface="Lato"/>
                <a:ea typeface="Lato"/>
                <a:cs typeface="Lato"/>
                <a:sym typeface="Lato"/>
              </a:rPr>
              <a:t>F</a:t>
            </a:r>
            <a:r>
              <a:rPr b="1" lang="en" sz="2700">
                <a:solidFill>
                  <a:srgbClr val="351C75"/>
                </a:solidFill>
              </a:rPr>
              <a:t>lourish Studio</a:t>
            </a:r>
            <a:endParaRPr b="1" sz="2700">
              <a:solidFill>
                <a:srgbClr val="351C75"/>
              </a:solidFill>
            </a:endParaRPr>
          </a:p>
          <a:p>
            <a:pPr indent="-400050" lvl="0" marL="457200" marR="0" rtl="0" algn="l">
              <a:lnSpc>
                <a:spcPct val="115000"/>
              </a:lnSpc>
              <a:spcBef>
                <a:spcPts val="0"/>
              </a:spcBef>
              <a:spcAft>
                <a:spcPts val="0"/>
              </a:spcAft>
              <a:buClr>
                <a:srgbClr val="351C75"/>
              </a:buClr>
              <a:buSzPts val="2700"/>
              <a:buChar char="➔"/>
            </a:pPr>
            <a:r>
              <a:rPr b="1" lang="en" sz="2700">
                <a:solidFill>
                  <a:srgbClr val="351C75"/>
                </a:solidFill>
              </a:rPr>
              <a:t>Numpy, Pandas</a:t>
            </a:r>
            <a:endParaRPr b="1" sz="2700">
              <a:solidFill>
                <a:srgbClr val="351C75"/>
              </a:solidFill>
            </a:endParaRPr>
          </a:p>
          <a:p>
            <a:pPr indent="0" lvl="0" marL="0" marR="0" rtl="0" algn="l">
              <a:lnSpc>
                <a:spcPct val="115000"/>
              </a:lnSpc>
              <a:spcBef>
                <a:spcPts val="1600"/>
              </a:spcBef>
              <a:spcAft>
                <a:spcPts val="1600"/>
              </a:spcAft>
              <a:buClr>
                <a:schemeClr val="accent1"/>
              </a:buClr>
              <a:buSzPts val="1300"/>
              <a:buFont typeface="Lato"/>
              <a:buNone/>
            </a:pPr>
            <a:r>
              <a:t/>
            </a:r>
            <a:endParaRPr b="1" i="0" sz="2700" u="none" cap="none" strike="noStrike">
              <a:solidFill>
                <a:srgbClr val="351C75"/>
              </a:solidFill>
              <a:latin typeface="Lato"/>
              <a:ea typeface="Lato"/>
              <a:cs typeface="Lato"/>
              <a:sym typeface="Lato"/>
            </a:endParaRPr>
          </a:p>
        </p:txBody>
      </p:sp>
      <p:sp>
        <p:nvSpPr>
          <p:cNvPr id="160" name="Google Shape;160;p3"/>
          <p:cNvSpPr/>
          <p:nvPr/>
        </p:nvSpPr>
        <p:spPr>
          <a:xfrm>
            <a:off x="0" y="-10350"/>
            <a:ext cx="2988600" cy="514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1" name="Google Shape;161;p3"/>
          <p:cNvSpPr txBox="1"/>
          <p:nvPr>
            <p:ph type="title"/>
          </p:nvPr>
        </p:nvSpPr>
        <p:spPr>
          <a:xfrm>
            <a:off x="165975" y="1615750"/>
            <a:ext cx="2988600" cy="114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chemeClr val="dk2"/>
                </a:solidFill>
              </a:rPr>
              <a:t>Technologies Used</a:t>
            </a:r>
            <a:endParaRPr>
              <a:solidFill>
                <a:schemeClr val="dk2"/>
              </a:solidFill>
            </a:endParaRPr>
          </a:p>
        </p:txBody>
      </p:sp>
      <p:sp>
        <p:nvSpPr>
          <p:cNvPr id="162" name="Google Shape;162;p3"/>
          <p:cNvSpPr/>
          <p:nvPr/>
        </p:nvSpPr>
        <p:spPr>
          <a:xfrm>
            <a:off x="165975" y="1372175"/>
            <a:ext cx="839100" cy="93600"/>
          </a:xfrm>
          <a:prstGeom prst="mathMinus">
            <a:avLst>
              <a:gd fmla="val 23520" name="adj1"/>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3" name="Google Shape;163;p3"/>
          <p:cNvPicPr preferRelativeResize="0"/>
          <p:nvPr/>
        </p:nvPicPr>
        <p:blipFill>
          <a:blip r:embed="rId3">
            <a:alphaModFix/>
          </a:blip>
          <a:stretch>
            <a:fillRect/>
          </a:stretch>
        </p:blipFill>
        <p:spPr>
          <a:xfrm rot="1194763">
            <a:off x="6251783" y="-81151"/>
            <a:ext cx="2950434" cy="1818651"/>
          </a:xfrm>
          <a:prstGeom prst="rect">
            <a:avLst/>
          </a:prstGeom>
          <a:noFill/>
          <a:ln>
            <a:noFill/>
          </a:ln>
        </p:spPr>
      </p:pic>
      <p:pic>
        <p:nvPicPr>
          <p:cNvPr id="164" name="Google Shape;164;p3"/>
          <p:cNvPicPr preferRelativeResize="0"/>
          <p:nvPr/>
        </p:nvPicPr>
        <p:blipFill>
          <a:blip r:embed="rId4">
            <a:alphaModFix/>
          </a:blip>
          <a:stretch>
            <a:fillRect/>
          </a:stretch>
        </p:blipFill>
        <p:spPr>
          <a:xfrm rot="511251">
            <a:off x="4532645" y="257782"/>
            <a:ext cx="1226510" cy="1140786"/>
          </a:xfrm>
          <a:prstGeom prst="rect">
            <a:avLst/>
          </a:prstGeom>
          <a:noFill/>
          <a:ln>
            <a:noFill/>
          </a:ln>
        </p:spPr>
      </p:pic>
      <p:pic>
        <p:nvPicPr>
          <p:cNvPr id="165" name="Google Shape;165;p3"/>
          <p:cNvPicPr preferRelativeResize="0"/>
          <p:nvPr/>
        </p:nvPicPr>
        <p:blipFill>
          <a:blip r:embed="rId5">
            <a:alphaModFix/>
          </a:blip>
          <a:stretch>
            <a:fillRect/>
          </a:stretch>
        </p:blipFill>
        <p:spPr>
          <a:xfrm rot="-742318">
            <a:off x="6998830" y="1713318"/>
            <a:ext cx="1904288" cy="1904288"/>
          </a:xfrm>
          <a:prstGeom prst="rect">
            <a:avLst/>
          </a:prstGeom>
          <a:noFill/>
          <a:ln>
            <a:noFill/>
          </a:ln>
        </p:spPr>
      </p:pic>
      <p:pic>
        <p:nvPicPr>
          <p:cNvPr id="166" name="Google Shape;166;p3"/>
          <p:cNvPicPr preferRelativeResize="0"/>
          <p:nvPr/>
        </p:nvPicPr>
        <p:blipFill rotWithShape="1">
          <a:blip r:embed="rId6">
            <a:alphaModFix/>
          </a:blip>
          <a:srcRect b="0" l="0" r="0" t="53266"/>
          <a:stretch/>
        </p:blipFill>
        <p:spPr>
          <a:xfrm rot="-1049700">
            <a:off x="6591542" y="3725353"/>
            <a:ext cx="2149264" cy="1004420"/>
          </a:xfrm>
          <a:prstGeom prst="rect">
            <a:avLst/>
          </a:prstGeom>
          <a:noFill/>
          <a:ln>
            <a:noFill/>
          </a:ln>
        </p:spPr>
      </p:pic>
      <p:sp>
        <p:nvSpPr>
          <p:cNvPr id="167" name="Google Shape;167;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4"/>
          <p:cNvSpPr txBox="1"/>
          <p:nvPr>
            <p:ph type="title"/>
          </p:nvPr>
        </p:nvSpPr>
        <p:spPr>
          <a:xfrm>
            <a:off x="555275" y="1491300"/>
            <a:ext cx="3915600" cy="261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n" sz="3600">
                <a:solidFill>
                  <a:schemeClr val="lt1"/>
                </a:solidFill>
              </a:rPr>
              <a:t>Most Popular Face Masks &amp; their Key-Features</a:t>
            </a:r>
            <a:endParaRPr sz="3600">
              <a:solidFill>
                <a:schemeClr val="lt1"/>
              </a:solidFill>
            </a:endParaRPr>
          </a:p>
          <a:p>
            <a:pPr indent="0" lvl="0" marL="0" rtl="0" algn="l">
              <a:lnSpc>
                <a:spcPct val="100000"/>
              </a:lnSpc>
              <a:spcBef>
                <a:spcPts val="1600"/>
              </a:spcBef>
              <a:spcAft>
                <a:spcPts val="0"/>
              </a:spcAft>
              <a:buSzPts val="3000"/>
              <a:buNone/>
            </a:pPr>
            <a:r>
              <a:t/>
            </a:r>
            <a:endParaRPr sz="3600">
              <a:solidFill>
                <a:schemeClr val="lt1"/>
              </a:solidFill>
            </a:endParaRPr>
          </a:p>
        </p:txBody>
      </p:sp>
      <p:sp>
        <p:nvSpPr>
          <p:cNvPr id="173" name="Google Shape;173;p14"/>
          <p:cNvSpPr txBox="1"/>
          <p:nvPr>
            <p:ph idx="2" type="body"/>
          </p:nvPr>
        </p:nvSpPr>
        <p:spPr>
          <a:xfrm>
            <a:off x="5116325" y="895050"/>
            <a:ext cx="3374400" cy="38067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1000"/>
              </a:spcBef>
              <a:spcAft>
                <a:spcPts val="0"/>
              </a:spcAft>
              <a:buSzPts val="1300"/>
              <a:buNone/>
            </a:pPr>
            <a:r>
              <a:rPr b="1" lang="en" sz="2400">
                <a:solidFill>
                  <a:schemeClr val="dk2"/>
                </a:solidFill>
                <a:highlight>
                  <a:schemeClr val="lt1"/>
                </a:highlight>
              </a:rPr>
              <a:t>Objective </a:t>
            </a:r>
            <a:endParaRPr b="1" sz="1600">
              <a:solidFill>
                <a:schemeClr val="dk2"/>
              </a:solidFill>
              <a:highlight>
                <a:schemeClr val="lt1"/>
              </a:highlight>
            </a:endParaRPr>
          </a:p>
          <a:p>
            <a:pPr indent="0" lvl="0" marL="0" rtl="0" algn="just">
              <a:lnSpc>
                <a:spcPct val="115000"/>
              </a:lnSpc>
              <a:spcBef>
                <a:spcPts val="1000"/>
              </a:spcBef>
              <a:spcAft>
                <a:spcPts val="1000"/>
              </a:spcAft>
              <a:buSzPts val="1300"/>
              <a:buNone/>
            </a:pPr>
            <a:r>
              <a:rPr b="1" lang="en" sz="1600">
                <a:solidFill>
                  <a:schemeClr val="dk2"/>
                </a:solidFill>
              </a:rPr>
              <a:t>To identify the top-selling face masks in terms of consumer preference and demand, and to analyze their features that make them popular among buyers. This information can be used to guide purchasing decisions, to identify trends in the market, and to understand the factors that contribute to the success of certain face masks over others.</a:t>
            </a:r>
            <a:endParaRPr b="1" sz="16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4"/>
          <p:cNvSpPr txBox="1"/>
          <p:nvPr/>
        </p:nvSpPr>
        <p:spPr>
          <a:xfrm flipH="1">
            <a:off x="245550" y="480050"/>
            <a:ext cx="7369500" cy="53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chemeClr val="dk2"/>
                </a:solidFill>
                <a:latin typeface="Raleway"/>
                <a:ea typeface="Raleway"/>
                <a:cs typeface="Raleway"/>
                <a:sym typeface="Raleway"/>
              </a:rPr>
              <a:t>The Most Popular Face Mask</a:t>
            </a:r>
            <a:r>
              <a:rPr lang="en" sz="2300">
                <a:latin typeface="Merriweather"/>
                <a:ea typeface="Merriweather"/>
                <a:cs typeface="Merriweather"/>
                <a:sym typeface="Merriweather"/>
              </a:rPr>
              <a:t> </a:t>
            </a:r>
            <a:r>
              <a:rPr lang="en">
                <a:latin typeface="Merriweather"/>
                <a:ea typeface="Merriweather"/>
                <a:cs typeface="Merriweather"/>
                <a:sym typeface="Merriweather"/>
              </a:rPr>
              <a:t>(</a:t>
            </a:r>
            <a:r>
              <a:rPr lang="en" u="sng">
                <a:solidFill>
                  <a:srgbClr val="0000FF"/>
                </a:solidFill>
                <a:latin typeface="Merriweather"/>
                <a:ea typeface="Merriweather"/>
                <a:cs typeface="Merriweather"/>
                <a:sym typeface="Merriweather"/>
                <a:hlinkClick r:id="rId3">
                  <a:extLst>
                    <a:ext uri="{A12FA001-AC4F-418D-AE19-62706E023703}">
                      <ahyp:hlinkClr val="tx"/>
                    </a:ext>
                  </a:extLst>
                </a:hlinkClick>
              </a:rPr>
              <a:t>Link to visualization</a:t>
            </a:r>
            <a:r>
              <a:rPr lang="en">
                <a:latin typeface="Merriweather"/>
                <a:ea typeface="Merriweather"/>
                <a:cs typeface="Merriweather"/>
                <a:sym typeface="Merriweather"/>
              </a:rPr>
              <a:t>)</a:t>
            </a:r>
            <a:endParaRPr>
              <a:latin typeface="Merriweather"/>
              <a:ea typeface="Merriweather"/>
              <a:cs typeface="Merriweather"/>
              <a:sym typeface="Merriweather"/>
            </a:endParaRPr>
          </a:p>
        </p:txBody>
      </p:sp>
      <p:pic>
        <p:nvPicPr>
          <p:cNvPr id="179" name="Google Shape;179;p4"/>
          <p:cNvPicPr preferRelativeResize="0"/>
          <p:nvPr/>
        </p:nvPicPr>
        <p:blipFill rotWithShape="1">
          <a:blip r:embed="rId4">
            <a:alphaModFix/>
          </a:blip>
          <a:srcRect b="0" l="0" r="0" t="10626"/>
          <a:stretch/>
        </p:blipFill>
        <p:spPr>
          <a:xfrm>
            <a:off x="3021775" y="1148325"/>
            <a:ext cx="5956325" cy="3807099"/>
          </a:xfrm>
          <a:prstGeom prst="rect">
            <a:avLst/>
          </a:prstGeom>
          <a:noFill/>
          <a:ln cap="flat" cmpd="sng" w="19050">
            <a:solidFill>
              <a:schemeClr val="dk2"/>
            </a:solidFill>
            <a:prstDash val="solid"/>
            <a:round/>
            <a:headEnd len="sm" w="sm" type="none"/>
            <a:tailEnd len="sm" w="sm" type="none"/>
          </a:ln>
        </p:spPr>
      </p:pic>
      <p:sp>
        <p:nvSpPr>
          <p:cNvPr id="180" name="Google Shape;180;p4"/>
          <p:cNvSpPr txBox="1"/>
          <p:nvPr/>
        </p:nvSpPr>
        <p:spPr>
          <a:xfrm>
            <a:off x="245550" y="1292125"/>
            <a:ext cx="2665800" cy="3663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Lato"/>
                <a:ea typeface="Lato"/>
                <a:cs typeface="Lato"/>
                <a:sym typeface="Lato"/>
              </a:rPr>
              <a:t>The most popular face mask according to our analysis is </a:t>
            </a:r>
            <a:endParaRPr>
              <a:latin typeface="Lato"/>
              <a:ea typeface="Lato"/>
              <a:cs typeface="Lato"/>
              <a:sym typeface="Lato"/>
            </a:endParaRPr>
          </a:p>
          <a:p>
            <a:pPr indent="0" lvl="0" marL="0" rtl="0" algn="just">
              <a:spcBef>
                <a:spcPts val="0"/>
              </a:spcBef>
              <a:spcAft>
                <a:spcPts val="0"/>
              </a:spcAft>
              <a:buNone/>
            </a:pPr>
            <a:r>
              <a:t/>
            </a:r>
            <a:endParaRPr i="1" sz="500">
              <a:latin typeface="Lato"/>
              <a:ea typeface="Lato"/>
              <a:cs typeface="Lato"/>
              <a:sym typeface="Lato"/>
            </a:endParaRPr>
          </a:p>
          <a:p>
            <a:pPr indent="0" lvl="0" marL="0" rtl="0" algn="just">
              <a:spcBef>
                <a:spcPts val="0"/>
              </a:spcBef>
              <a:spcAft>
                <a:spcPts val="0"/>
              </a:spcAft>
              <a:buNone/>
            </a:pPr>
            <a:r>
              <a:rPr i="1" lang="en">
                <a:latin typeface="Lato"/>
                <a:ea typeface="Lato"/>
                <a:cs typeface="Lato"/>
                <a:sym typeface="Lato"/>
              </a:rPr>
              <a:t>“</a:t>
            </a:r>
            <a:r>
              <a:rPr b="1" i="1" lang="en">
                <a:latin typeface="Lato"/>
                <a:ea typeface="Lato"/>
                <a:cs typeface="Lato"/>
                <a:sym typeface="Lato"/>
              </a:rPr>
              <a:t>SunJoy, KN95, Professional Protective Disposable Face Mask, 10 Pack</a:t>
            </a:r>
            <a:r>
              <a:rPr i="1" lang="en">
                <a:latin typeface="Lato"/>
                <a:ea typeface="Lato"/>
                <a:cs typeface="Lato"/>
                <a:sym typeface="Lato"/>
              </a:rPr>
              <a:t>”</a:t>
            </a:r>
            <a:endParaRPr i="1">
              <a:latin typeface="Lato"/>
              <a:ea typeface="Lato"/>
              <a:cs typeface="Lato"/>
              <a:sym typeface="Lato"/>
            </a:endParaRPr>
          </a:p>
          <a:p>
            <a:pPr indent="0" lvl="0" marL="0" rtl="0" algn="just">
              <a:spcBef>
                <a:spcPts val="0"/>
              </a:spcBef>
              <a:spcAft>
                <a:spcPts val="0"/>
              </a:spcAft>
              <a:buNone/>
            </a:pPr>
            <a:r>
              <a:t/>
            </a:r>
            <a:endParaRPr i="1" sz="500">
              <a:latin typeface="Lato"/>
              <a:ea typeface="Lato"/>
              <a:cs typeface="Lato"/>
              <a:sym typeface="Lato"/>
            </a:endParaRPr>
          </a:p>
          <a:p>
            <a:pPr indent="0" lvl="0" marL="0" rtl="0" algn="just">
              <a:spcBef>
                <a:spcPts val="0"/>
              </a:spcBef>
              <a:spcAft>
                <a:spcPts val="0"/>
              </a:spcAft>
              <a:buNone/>
            </a:pPr>
            <a:r>
              <a:rPr lang="en">
                <a:latin typeface="Lato"/>
                <a:ea typeface="Lato"/>
                <a:cs typeface="Lato"/>
                <a:sym typeface="Lato"/>
              </a:rPr>
              <a:t>It has more than 600 reviews.</a:t>
            </a:r>
            <a:endParaRPr>
              <a:latin typeface="Lato"/>
              <a:ea typeface="Lato"/>
              <a:cs typeface="Lato"/>
              <a:sym typeface="Lato"/>
            </a:endParaRPr>
          </a:p>
          <a:p>
            <a:pPr indent="0" lvl="0" marL="0" rtl="0" algn="just">
              <a:spcBef>
                <a:spcPts val="0"/>
              </a:spcBef>
              <a:spcAft>
                <a:spcPts val="0"/>
              </a:spcAft>
              <a:buNone/>
            </a:pPr>
            <a:r>
              <a:t/>
            </a:r>
            <a:endParaRPr sz="600">
              <a:latin typeface="Lato"/>
              <a:ea typeface="Lato"/>
              <a:cs typeface="Lato"/>
              <a:sym typeface="Lato"/>
            </a:endParaRPr>
          </a:p>
          <a:p>
            <a:pPr indent="0" lvl="0" marL="0" rtl="0" algn="just">
              <a:spcBef>
                <a:spcPts val="0"/>
              </a:spcBef>
              <a:spcAft>
                <a:spcPts val="0"/>
              </a:spcAft>
              <a:buNone/>
            </a:pPr>
            <a:r>
              <a:rPr lang="en">
                <a:latin typeface="Lato"/>
                <a:ea typeface="Lato"/>
                <a:cs typeface="Lato"/>
                <a:sym typeface="Lato"/>
              </a:rPr>
              <a:t>The main features of this mask are -</a:t>
            </a:r>
            <a:endParaRPr>
              <a:latin typeface="Lato"/>
              <a:ea typeface="Lato"/>
              <a:cs typeface="Lato"/>
              <a:sym typeface="Lato"/>
            </a:endParaRPr>
          </a:p>
          <a:p>
            <a:pPr indent="-317500" lvl="0" marL="457200" rtl="0" algn="just">
              <a:spcBef>
                <a:spcPts val="0"/>
              </a:spcBef>
              <a:spcAft>
                <a:spcPts val="0"/>
              </a:spcAft>
              <a:buSzPts val="1400"/>
              <a:buFont typeface="Lato"/>
              <a:buChar char="●"/>
            </a:pPr>
            <a:r>
              <a:rPr lang="en">
                <a:latin typeface="Lato"/>
                <a:ea typeface="Lato"/>
                <a:cs typeface="Lato"/>
                <a:sym typeface="Lato"/>
              </a:rPr>
              <a:t>Tight fit </a:t>
            </a:r>
            <a:endParaRPr>
              <a:latin typeface="Lato"/>
              <a:ea typeface="Lato"/>
              <a:cs typeface="Lato"/>
              <a:sym typeface="Lato"/>
            </a:endParaRPr>
          </a:p>
          <a:p>
            <a:pPr indent="-317500" lvl="0" marL="457200" rtl="0" algn="just">
              <a:spcBef>
                <a:spcPts val="0"/>
              </a:spcBef>
              <a:spcAft>
                <a:spcPts val="0"/>
              </a:spcAft>
              <a:buSzPts val="1400"/>
              <a:buFont typeface="Lato"/>
              <a:buChar char="●"/>
            </a:pPr>
            <a:r>
              <a:rPr lang="en">
                <a:latin typeface="Lato"/>
                <a:ea typeface="Lato"/>
                <a:cs typeface="Lato"/>
                <a:sym typeface="Lato"/>
              </a:rPr>
              <a:t>Polluted air proof, </a:t>
            </a:r>
            <a:endParaRPr>
              <a:latin typeface="Lato"/>
              <a:ea typeface="Lato"/>
              <a:cs typeface="Lato"/>
              <a:sym typeface="Lato"/>
            </a:endParaRPr>
          </a:p>
          <a:p>
            <a:pPr indent="-317500" lvl="0" marL="457200" rtl="0" algn="just">
              <a:spcBef>
                <a:spcPts val="0"/>
              </a:spcBef>
              <a:spcAft>
                <a:spcPts val="0"/>
              </a:spcAft>
              <a:buSzPts val="1400"/>
              <a:buFont typeface="Lato"/>
              <a:buChar char="●"/>
            </a:pPr>
            <a:r>
              <a:rPr lang="en">
                <a:latin typeface="Lato"/>
                <a:ea typeface="Lato"/>
                <a:cs typeface="Lato"/>
                <a:sym typeface="Lato"/>
              </a:rPr>
              <a:t>Adjustable nose clip, </a:t>
            </a:r>
            <a:endParaRPr>
              <a:latin typeface="Lato"/>
              <a:ea typeface="Lato"/>
              <a:cs typeface="Lato"/>
              <a:sym typeface="Lato"/>
            </a:endParaRPr>
          </a:p>
          <a:p>
            <a:pPr indent="-317500" lvl="0" marL="457200" rtl="0" algn="just">
              <a:spcBef>
                <a:spcPts val="0"/>
              </a:spcBef>
              <a:spcAft>
                <a:spcPts val="0"/>
              </a:spcAft>
              <a:buSzPts val="1400"/>
              <a:buFont typeface="Lato"/>
              <a:buChar char="●"/>
            </a:pPr>
            <a:r>
              <a:rPr lang="en">
                <a:latin typeface="Lato"/>
                <a:ea typeface="Lato"/>
                <a:cs typeface="Lato"/>
                <a:sym typeface="Lato"/>
              </a:rPr>
              <a:t>Made for any face types.</a:t>
            </a:r>
            <a:endParaRPr>
              <a:latin typeface="Lato"/>
              <a:ea typeface="Lato"/>
              <a:cs typeface="Lato"/>
              <a:sym typeface="Lato"/>
            </a:endParaRPr>
          </a:p>
          <a:p>
            <a:pPr indent="0" lvl="0" marL="0" rtl="0" algn="just">
              <a:spcBef>
                <a:spcPts val="0"/>
              </a:spcBef>
              <a:spcAft>
                <a:spcPts val="0"/>
              </a:spcAft>
              <a:buNone/>
            </a:pPr>
            <a:r>
              <a:t/>
            </a:r>
            <a:endParaRPr>
              <a:latin typeface="Lato"/>
              <a:ea typeface="Lato"/>
              <a:cs typeface="Lato"/>
              <a:sym typeface="Lato"/>
            </a:endParaRPr>
          </a:p>
          <a:p>
            <a:pPr indent="0" lvl="0" marL="0" rtl="0" algn="just">
              <a:spcBef>
                <a:spcPts val="0"/>
              </a:spcBef>
              <a:spcAft>
                <a:spcPts val="0"/>
              </a:spcAft>
              <a:buNone/>
            </a:pPr>
            <a:r>
              <a:rPr lang="en">
                <a:latin typeface="Lato"/>
                <a:ea typeface="Lato"/>
                <a:cs typeface="Lato"/>
                <a:sym typeface="Lato"/>
              </a:rPr>
              <a:t>Made of - </a:t>
            </a:r>
            <a:r>
              <a:rPr i="1" lang="en">
                <a:latin typeface="Lato"/>
                <a:ea typeface="Lato"/>
                <a:cs typeface="Lato"/>
                <a:sym typeface="Lato"/>
              </a:rPr>
              <a:t>Non-woven fabric, melted woven fabric and cotton</a:t>
            </a:r>
            <a:endParaRPr i="1">
              <a:latin typeface="Lato"/>
              <a:ea typeface="Lato"/>
              <a:cs typeface="Lato"/>
              <a:sym typeface="Lato"/>
            </a:endParaRPr>
          </a:p>
        </p:txBody>
      </p:sp>
      <p:sp>
        <p:nvSpPr>
          <p:cNvPr id="181" name="Google Shape;181;p4"/>
          <p:cNvSpPr txBox="1"/>
          <p:nvPr>
            <p:ph idx="12" type="sldNum"/>
          </p:nvPr>
        </p:nvSpPr>
        <p:spPr>
          <a:xfrm>
            <a:off x="8547377" y="48825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5"/>
          <p:cNvSpPr txBox="1"/>
          <p:nvPr>
            <p:ph idx="4294967295" type="title"/>
          </p:nvPr>
        </p:nvSpPr>
        <p:spPr>
          <a:xfrm>
            <a:off x="395975" y="326925"/>
            <a:ext cx="7714200" cy="107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chemeClr val="dk2"/>
                </a:solidFill>
              </a:rPr>
              <a:t>Features and materials of top 5 popular masks :</a:t>
            </a:r>
            <a:endParaRPr>
              <a:solidFill>
                <a:schemeClr val="dk2"/>
              </a:solidFill>
            </a:endParaRPr>
          </a:p>
        </p:txBody>
      </p:sp>
      <p:sp>
        <p:nvSpPr>
          <p:cNvPr id="187" name="Google Shape;187;p5"/>
          <p:cNvSpPr/>
          <p:nvPr/>
        </p:nvSpPr>
        <p:spPr>
          <a:xfrm>
            <a:off x="168125" y="1404550"/>
            <a:ext cx="4181100" cy="3508500"/>
          </a:xfrm>
          <a:prstGeom prst="verticalScroll">
            <a:avLst>
              <a:gd fmla="val 12500"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
        <p:nvSpPr>
          <p:cNvPr id="188" name="Google Shape;188;p5"/>
          <p:cNvSpPr txBox="1"/>
          <p:nvPr/>
        </p:nvSpPr>
        <p:spPr>
          <a:xfrm>
            <a:off x="519125" y="1946350"/>
            <a:ext cx="3479100" cy="2878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Raleway Medium"/>
              <a:buChar char="❖"/>
            </a:pPr>
            <a:r>
              <a:rPr lang="en">
                <a:latin typeface="Raleway Medium"/>
                <a:ea typeface="Raleway Medium"/>
                <a:cs typeface="Raleway Medium"/>
                <a:sym typeface="Raleway Medium"/>
              </a:rPr>
              <a:t>Tight fit, polluted air proof</a:t>
            </a:r>
            <a:endParaRPr>
              <a:latin typeface="Raleway Medium"/>
              <a:ea typeface="Raleway Medium"/>
              <a:cs typeface="Raleway Medium"/>
              <a:sym typeface="Raleway Medium"/>
            </a:endParaRPr>
          </a:p>
          <a:p>
            <a:pPr indent="-317500" lvl="0" marL="457200" rtl="0" algn="l">
              <a:lnSpc>
                <a:spcPct val="115000"/>
              </a:lnSpc>
              <a:spcBef>
                <a:spcPts val="0"/>
              </a:spcBef>
              <a:spcAft>
                <a:spcPts val="0"/>
              </a:spcAft>
              <a:buSzPts val="1400"/>
              <a:buFont typeface="Raleway Medium"/>
              <a:buChar char="❖"/>
            </a:pPr>
            <a:r>
              <a:rPr lang="en">
                <a:latin typeface="Raleway Medium"/>
                <a:ea typeface="Raleway Medium"/>
                <a:cs typeface="Raleway Medium"/>
                <a:sym typeface="Raleway Medium"/>
              </a:rPr>
              <a:t>Adjustable nose clip</a:t>
            </a:r>
            <a:endParaRPr>
              <a:latin typeface="Raleway Medium"/>
              <a:ea typeface="Raleway Medium"/>
              <a:cs typeface="Raleway Medium"/>
              <a:sym typeface="Raleway Medium"/>
            </a:endParaRPr>
          </a:p>
          <a:p>
            <a:pPr indent="-317500" lvl="0" marL="457200" rtl="0" algn="l">
              <a:lnSpc>
                <a:spcPct val="115000"/>
              </a:lnSpc>
              <a:spcBef>
                <a:spcPts val="0"/>
              </a:spcBef>
              <a:spcAft>
                <a:spcPts val="0"/>
              </a:spcAft>
              <a:buSzPts val="1400"/>
              <a:buFont typeface="Raleway Medium"/>
              <a:buChar char="❖"/>
            </a:pPr>
            <a:r>
              <a:rPr lang="en">
                <a:latin typeface="Raleway Medium"/>
                <a:ea typeface="Raleway Medium"/>
                <a:cs typeface="Raleway Medium"/>
                <a:sym typeface="Raleway Medium"/>
              </a:rPr>
              <a:t>One size fits most</a:t>
            </a:r>
            <a:endParaRPr>
              <a:latin typeface="Raleway Medium"/>
              <a:ea typeface="Raleway Medium"/>
              <a:cs typeface="Raleway Medium"/>
              <a:sym typeface="Raleway Medium"/>
            </a:endParaRPr>
          </a:p>
          <a:p>
            <a:pPr indent="-317500" lvl="0" marL="457200" rtl="0" algn="l">
              <a:lnSpc>
                <a:spcPct val="115000"/>
              </a:lnSpc>
              <a:spcBef>
                <a:spcPts val="0"/>
              </a:spcBef>
              <a:spcAft>
                <a:spcPts val="0"/>
              </a:spcAft>
              <a:buSzPts val="1400"/>
              <a:buFont typeface="Raleway Medium"/>
              <a:buChar char="❖"/>
            </a:pPr>
            <a:r>
              <a:rPr lang="en">
                <a:latin typeface="Raleway Medium"/>
                <a:ea typeface="Raleway Medium"/>
                <a:cs typeface="Raleway Medium"/>
                <a:sym typeface="Raleway Medium"/>
              </a:rPr>
              <a:t>Washable, reusable</a:t>
            </a:r>
            <a:endParaRPr>
              <a:latin typeface="Raleway Medium"/>
              <a:ea typeface="Raleway Medium"/>
              <a:cs typeface="Raleway Medium"/>
              <a:sym typeface="Raleway Medium"/>
            </a:endParaRPr>
          </a:p>
          <a:p>
            <a:pPr indent="-317500" lvl="0" marL="457200" rtl="0" algn="l">
              <a:lnSpc>
                <a:spcPct val="115000"/>
              </a:lnSpc>
              <a:spcBef>
                <a:spcPts val="0"/>
              </a:spcBef>
              <a:spcAft>
                <a:spcPts val="0"/>
              </a:spcAft>
              <a:buSzPts val="1400"/>
              <a:buFont typeface="Raleway Medium"/>
              <a:buChar char="❖"/>
            </a:pPr>
            <a:r>
              <a:rPr lang="en">
                <a:latin typeface="Raleway Medium"/>
                <a:ea typeface="Raleway Medium"/>
                <a:cs typeface="Raleway Medium"/>
                <a:sym typeface="Raleway Medium"/>
              </a:rPr>
              <a:t>Easy to wear, Comfortable</a:t>
            </a:r>
            <a:endParaRPr>
              <a:latin typeface="Raleway Medium"/>
              <a:ea typeface="Raleway Medium"/>
              <a:cs typeface="Raleway Medium"/>
              <a:sym typeface="Raleway Medium"/>
            </a:endParaRPr>
          </a:p>
          <a:p>
            <a:pPr indent="-317500" lvl="0" marL="457200" rtl="0" algn="l">
              <a:lnSpc>
                <a:spcPct val="115000"/>
              </a:lnSpc>
              <a:spcBef>
                <a:spcPts val="0"/>
              </a:spcBef>
              <a:spcAft>
                <a:spcPts val="0"/>
              </a:spcAft>
              <a:buSzPts val="1400"/>
              <a:buFont typeface="Raleway Medium"/>
              <a:buChar char="❖"/>
            </a:pPr>
            <a:r>
              <a:rPr lang="en">
                <a:latin typeface="Raleway Medium"/>
                <a:ea typeface="Raleway Medium"/>
                <a:cs typeface="Raleway Medium"/>
                <a:sym typeface="Raleway Medium"/>
              </a:rPr>
              <a:t>Chin Guard </a:t>
            </a:r>
            <a:endParaRPr>
              <a:latin typeface="Raleway Medium"/>
              <a:ea typeface="Raleway Medium"/>
              <a:cs typeface="Raleway Medium"/>
              <a:sym typeface="Raleway Medium"/>
            </a:endParaRPr>
          </a:p>
          <a:p>
            <a:pPr indent="-317500" lvl="0" marL="457200" rtl="0" algn="l">
              <a:lnSpc>
                <a:spcPct val="115000"/>
              </a:lnSpc>
              <a:spcBef>
                <a:spcPts val="0"/>
              </a:spcBef>
              <a:spcAft>
                <a:spcPts val="0"/>
              </a:spcAft>
              <a:buSzPts val="1400"/>
              <a:buFont typeface="Raleway Medium"/>
              <a:buChar char="❖"/>
            </a:pPr>
            <a:r>
              <a:rPr lang="en">
                <a:latin typeface="Raleway Medium"/>
                <a:ea typeface="Raleway Medium"/>
                <a:cs typeface="Raleway Medium"/>
                <a:sym typeface="Raleway Medium"/>
              </a:rPr>
              <a:t>Effectively Block Droplets, Catkins, Dust and Pollen</a:t>
            </a:r>
            <a:endParaRPr>
              <a:latin typeface="Raleway Medium"/>
              <a:ea typeface="Raleway Medium"/>
              <a:cs typeface="Raleway Medium"/>
              <a:sym typeface="Raleway Medium"/>
            </a:endParaRPr>
          </a:p>
          <a:p>
            <a:pPr indent="-317500" lvl="0" marL="457200" rtl="0" algn="l">
              <a:lnSpc>
                <a:spcPct val="115000"/>
              </a:lnSpc>
              <a:spcBef>
                <a:spcPts val="0"/>
              </a:spcBef>
              <a:spcAft>
                <a:spcPts val="0"/>
              </a:spcAft>
              <a:buSzPts val="1400"/>
              <a:buFont typeface="Raleway Medium"/>
              <a:buChar char="❖"/>
            </a:pPr>
            <a:r>
              <a:rPr lang="en">
                <a:latin typeface="Raleway Medium"/>
                <a:ea typeface="Raleway Medium"/>
                <a:cs typeface="Raleway Medium"/>
                <a:sym typeface="Raleway Medium"/>
              </a:rPr>
              <a:t>Good Air Permeability </a:t>
            </a:r>
            <a:endParaRPr>
              <a:latin typeface="Raleway Medium"/>
              <a:ea typeface="Raleway Medium"/>
              <a:cs typeface="Raleway Medium"/>
              <a:sym typeface="Raleway Medium"/>
            </a:endParaRPr>
          </a:p>
          <a:p>
            <a:pPr indent="-317500" lvl="0" marL="457200" rtl="0" algn="l">
              <a:lnSpc>
                <a:spcPct val="115000"/>
              </a:lnSpc>
              <a:spcBef>
                <a:spcPts val="0"/>
              </a:spcBef>
              <a:spcAft>
                <a:spcPts val="0"/>
              </a:spcAft>
              <a:buSzPts val="1400"/>
              <a:buFont typeface="Raleway Medium"/>
              <a:buChar char="❖"/>
            </a:pPr>
            <a:r>
              <a:rPr lang="en">
                <a:latin typeface="Raleway Medium"/>
                <a:ea typeface="Raleway Medium"/>
                <a:cs typeface="Raleway Medium"/>
                <a:sym typeface="Raleway Medium"/>
              </a:rPr>
              <a:t>Soft mesh pattern that causes no irritation against the skin.</a:t>
            </a:r>
            <a:endParaRPr>
              <a:latin typeface="Raleway Medium"/>
              <a:ea typeface="Raleway Medium"/>
              <a:cs typeface="Raleway Medium"/>
              <a:sym typeface="Raleway Medium"/>
            </a:endParaRPr>
          </a:p>
        </p:txBody>
      </p:sp>
      <p:sp>
        <p:nvSpPr>
          <p:cNvPr id="189" name="Google Shape;189;p5"/>
          <p:cNvSpPr txBox="1"/>
          <p:nvPr/>
        </p:nvSpPr>
        <p:spPr>
          <a:xfrm>
            <a:off x="1379525" y="1404550"/>
            <a:ext cx="267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674EA7"/>
                </a:solidFill>
                <a:latin typeface="Raleway"/>
                <a:ea typeface="Raleway"/>
                <a:cs typeface="Raleway"/>
                <a:sym typeface="Raleway"/>
              </a:rPr>
              <a:t>Features / Qualities</a:t>
            </a:r>
            <a:endParaRPr b="1" sz="1800">
              <a:solidFill>
                <a:srgbClr val="674EA7"/>
              </a:solidFill>
              <a:latin typeface="Raleway"/>
              <a:ea typeface="Raleway"/>
              <a:cs typeface="Raleway"/>
              <a:sym typeface="Raleway"/>
            </a:endParaRPr>
          </a:p>
        </p:txBody>
      </p:sp>
      <p:sp>
        <p:nvSpPr>
          <p:cNvPr id="190" name="Google Shape;190;p5"/>
          <p:cNvSpPr/>
          <p:nvPr/>
        </p:nvSpPr>
        <p:spPr>
          <a:xfrm>
            <a:off x="4750675" y="1179675"/>
            <a:ext cx="3838200" cy="35085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txBox="1"/>
          <p:nvPr/>
        </p:nvSpPr>
        <p:spPr>
          <a:xfrm>
            <a:off x="4815350" y="2379100"/>
            <a:ext cx="3096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Raleway"/>
                <a:ea typeface="Raleway"/>
                <a:cs typeface="Raleway"/>
                <a:sym typeface="Raleway"/>
              </a:rPr>
              <a:t>MATERIAL</a:t>
            </a:r>
            <a:endParaRPr b="1" sz="1800">
              <a:latin typeface="Raleway"/>
              <a:ea typeface="Raleway"/>
              <a:cs typeface="Raleway"/>
              <a:sym typeface="Raleway"/>
            </a:endParaRPr>
          </a:p>
        </p:txBody>
      </p:sp>
      <p:sp>
        <p:nvSpPr>
          <p:cNvPr id="192" name="Google Shape;192;p5"/>
          <p:cNvSpPr txBox="1"/>
          <p:nvPr/>
        </p:nvSpPr>
        <p:spPr>
          <a:xfrm>
            <a:off x="5422250" y="1742625"/>
            <a:ext cx="29202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Raleway Medium"/>
              <a:buChar char="❏"/>
            </a:pPr>
            <a:r>
              <a:rPr lang="en">
                <a:latin typeface="Raleway Medium"/>
                <a:ea typeface="Raleway Medium"/>
                <a:cs typeface="Raleway Medium"/>
                <a:sym typeface="Raleway Medium"/>
              </a:rPr>
              <a:t>PP non-woven fabrics. </a:t>
            </a:r>
            <a:endParaRPr>
              <a:latin typeface="Raleway Medium"/>
              <a:ea typeface="Raleway Medium"/>
              <a:cs typeface="Raleway Medium"/>
              <a:sym typeface="Raleway Medium"/>
            </a:endParaRPr>
          </a:p>
          <a:p>
            <a:pPr indent="-317500" lvl="0" marL="457200" rtl="0" algn="l">
              <a:lnSpc>
                <a:spcPct val="115000"/>
              </a:lnSpc>
              <a:spcBef>
                <a:spcPts val="0"/>
              </a:spcBef>
              <a:spcAft>
                <a:spcPts val="0"/>
              </a:spcAft>
              <a:buSzPts val="1400"/>
              <a:buFont typeface="Raleway Medium"/>
              <a:buChar char="❏"/>
            </a:pPr>
            <a:r>
              <a:rPr lang="en">
                <a:latin typeface="Raleway Medium"/>
                <a:ea typeface="Raleway Medium"/>
                <a:cs typeface="Raleway Medium"/>
                <a:sym typeface="Raleway Medium"/>
              </a:rPr>
              <a:t>PP meltblown woven fabrics. </a:t>
            </a:r>
            <a:endParaRPr>
              <a:latin typeface="Raleway Medium"/>
              <a:ea typeface="Raleway Medium"/>
              <a:cs typeface="Raleway Medium"/>
              <a:sym typeface="Raleway Medium"/>
            </a:endParaRPr>
          </a:p>
          <a:p>
            <a:pPr indent="-317500" lvl="0" marL="457200" rtl="0" algn="l">
              <a:lnSpc>
                <a:spcPct val="115000"/>
              </a:lnSpc>
              <a:spcBef>
                <a:spcPts val="0"/>
              </a:spcBef>
              <a:spcAft>
                <a:spcPts val="0"/>
              </a:spcAft>
              <a:buSzPts val="1400"/>
              <a:buFont typeface="Raleway Medium"/>
              <a:buChar char="❏"/>
            </a:pPr>
            <a:r>
              <a:rPr lang="en">
                <a:latin typeface="Raleway Medium"/>
                <a:ea typeface="Raleway Medium"/>
                <a:cs typeface="Raleway Medium"/>
                <a:sym typeface="Raleway Medium"/>
              </a:rPr>
              <a:t>PP hot cotton.</a:t>
            </a:r>
            <a:endParaRPr>
              <a:latin typeface="Raleway Medium"/>
              <a:ea typeface="Raleway Medium"/>
              <a:cs typeface="Raleway Medium"/>
              <a:sym typeface="Raleway Medium"/>
            </a:endParaRPr>
          </a:p>
          <a:p>
            <a:pPr indent="-317500" lvl="0" marL="457200" rtl="0" algn="l">
              <a:lnSpc>
                <a:spcPct val="115000"/>
              </a:lnSpc>
              <a:spcBef>
                <a:spcPts val="0"/>
              </a:spcBef>
              <a:spcAft>
                <a:spcPts val="0"/>
              </a:spcAft>
              <a:buSzPts val="1400"/>
              <a:buFont typeface="Raleway Medium"/>
              <a:buChar char="❏"/>
            </a:pPr>
            <a:r>
              <a:rPr lang="en">
                <a:latin typeface="Raleway Medium"/>
                <a:ea typeface="Raleway Medium"/>
                <a:cs typeface="Raleway Medium"/>
                <a:sym typeface="Raleway Medium"/>
              </a:rPr>
              <a:t>Soft cotton material.</a:t>
            </a:r>
            <a:endParaRPr>
              <a:latin typeface="Raleway Medium"/>
              <a:ea typeface="Raleway Medium"/>
              <a:cs typeface="Raleway Medium"/>
              <a:sym typeface="Raleway Medium"/>
            </a:endParaRPr>
          </a:p>
          <a:p>
            <a:pPr indent="-317500" lvl="0" marL="457200" rtl="0" algn="l">
              <a:lnSpc>
                <a:spcPct val="115000"/>
              </a:lnSpc>
              <a:spcBef>
                <a:spcPts val="0"/>
              </a:spcBef>
              <a:spcAft>
                <a:spcPts val="0"/>
              </a:spcAft>
              <a:buSzPts val="1400"/>
              <a:buFont typeface="Raleway Medium"/>
              <a:buChar char="❏"/>
            </a:pPr>
            <a:r>
              <a:rPr lang="en">
                <a:latin typeface="Raleway Medium"/>
                <a:ea typeface="Raleway Medium"/>
                <a:cs typeface="Raleway Medium"/>
                <a:sym typeface="Raleway Medium"/>
              </a:rPr>
              <a:t>100% Cotton.</a:t>
            </a:r>
            <a:endParaRPr>
              <a:latin typeface="Raleway Medium"/>
              <a:ea typeface="Raleway Medium"/>
              <a:cs typeface="Raleway Medium"/>
              <a:sym typeface="Raleway Medium"/>
            </a:endParaRPr>
          </a:p>
          <a:p>
            <a:pPr indent="-317500" lvl="0" marL="457200" rtl="0" algn="l">
              <a:lnSpc>
                <a:spcPct val="115000"/>
              </a:lnSpc>
              <a:spcBef>
                <a:spcPts val="0"/>
              </a:spcBef>
              <a:spcAft>
                <a:spcPts val="0"/>
              </a:spcAft>
              <a:buSzPts val="1400"/>
              <a:buFont typeface="Raleway Medium"/>
              <a:buChar char="❏"/>
            </a:pPr>
            <a:r>
              <a:rPr lang="en">
                <a:latin typeface="Raleway Medium"/>
                <a:ea typeface="Raleway Medium"/>
                <a:cs typeface="Raleway Medium"/>
                <a:sym typeface="Raleway Medium"/>
              </a:rPr>
              <a:t>polyester </a:t>
            </a:r>
            <a:endParaRPr>
              <a:latin typeface="Raleway Medium"/>
              <a:ea typeface="Raleway Medium"/>
              <a:cs typeface="Raleway Medium"/>
              <a:sym typeface="Raleway Medium"/>
            </a:endParaRPr>
          </a:p>
          <a:p>
            <a:pPr indent="-317500" lvl="0" marL="457200" rtl="0" algn="l">
              <a:lnSpc>
                <a:spcPct val="115000"/>
              </a:lnSpc>
              <a:spcBef>
                <a:spcPts val="0"/>
              </a:spcBef>
              <a:spcAft>
                <a:spcPts val="0"/>
              </a:spcAft>
              <a:buSzPts val="1400"/>
              <a:buFont typeface="Raleway Medium"/>
              <a:buChar char="❏"/>
            </a:pPr>
            <a:r>
              <a:rPr lang="en">
                <a:latin typeface="Raleway Medium"/>
                <a:ea typeface="Raleway Medium"/>
                <a:cs typeface="Raleway Medium"/>
                <a:sym typeface="Raleway Medium"/>
              </a:rPr>
              <a:t>meltdown fabric, 70% non-woven fabric.</a:t>
            </a:r>
            <a:endParaRPr>
              <a:latin typeface="Raleway Medium"/>
              <a:ea typeface="Raleway Medium"/>
              <a:cs typeface="Raleway Medium"/>
              <a:sym typeface="Raleway Medium"/>
            </a:endParaRPr>
          </a:p>
        </p:txBody>
      </p:sp>
      <p:sp>
        <p:nvSpPr>
          <p:cNvPr id="193" name="Google Shape;193;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3c84ef3a06_5_6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9" name="Google Shape;199;g23c84ef3a06_5_64"/>
          <p:cNvSpPr txBox="1"/>
          <p:nvPr>
            <p:ph idx="4294967295" type="ctrTitle"/>
          </p:nvPr>
        </p:nvSpPr>
        <p:spPr>
          <a:xfrm>
            <a:off x="469825" y="141225"/>
            <a:ext cx="4102200" cy="100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chemeClr val="lt1"/>
                </a:solidFill>
              </a:rPr>
              <a:t>Analysis and Insights from Text Reviews</a:t>
            </a:r>
            <a:endParaRPr>
              <a:solidFill>
                <a:schemeClr val="lt1"/>
              </a:solidFill>
            </a:endParaRPr>
          </a:p>
        </p:txBody>
      </p:sp>
      <p:sp>
        <p:nvSpPr>
          <p:cNvPr id="200" name="Google Shape;200;g23c84ef3a06_5_64"/>
          <p:cNvSpPr txBox="1"/>
          <p:nvPr>
            <p:ph idx="1" type="subTitle"/>
          </p:nvPr>
        </p:nvSpPr>
        <p:spPr>
          <a:xfrm>
            <a:off x="4847050" y="1559175"/>
            <a:ext cx="4125900" cy="27753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2"/>
              </a:buClr>
              <a:buSzPts val="1600"/>
              <a:buChar char="●"/>
            </a:pPr>
            <a:r>
              <a:rPr b="1" lang="en">
                <a:solidFill>
                  <a:schemeClr val="dk2"/>
                </a:solidFill>
              </a:rPr>
              <a:t>Dataset:  </a:t>
            </a:r>
            <a:r>
              <a:rPr lang="en" sz="1500">
                <a:solidFill>
                  <a:schemeClr val="dk2"/>
                </a:solidFill>
              </a:rPr>
              <a:t>'</a:t>
            </a:r>
            <a:r>
              <a:rPr i="1" lang="en" sz="1500">
                <a:solidFill>
                  <a:schemeClr val="dk2"/>
                </a:solidFill>
              </a:rPr>
              <a:t>reviews.tsv</a:t>
            </a:r>
            <a:r>
              <a:rPr lang="en" sz="1500">
                <a:solidFill>
                  <a:schemeClr val="dk2"/>
                </a:solidFill>
              </a:rPr>
              <a:t>' containing product reviews, ratings, and language information</a:t>
            </a:r>
            <a:endParaRPr sz="1500">
              <a:solidFill>
                <a:schemeClr val="dk2"/>
              </a:solidFill>
            </a:endParaRPr>
          </a:p>
          <a:p>
            <a:pPr indent="0" lvl="0" marL="0" rtl="0" algn="l">
              <a:lnSpc>
                <a:spcPct val="100000"/>
              </a:lnSpc>
              <a:spcBef>
                <a:spcPts val="0"/>
              </a:spcBef>
              <a:spcAft>
                <a:spcPts val="0"/>
              </a:spcAft>
              <a:buNone/>
            </a:pPr>
            <a:r>
              <a:t/>
            </a:r>
            <a:endParaRPr sz="1500">
              <a:solidFill>
                <a:schemeClr val="dk2"/>
              </a:solidFill>
            </a:endParaRPr>
          </a:p>
          <a:p>
            <a:pPr indent="-330200" lvl="0" marL="457200" rtl="0" algn="l">
              <a:lnSpc>
                <a:spcPct val="100000"/>
              </a:lnSpc>
              <a:spcBef>
                <a:spcPts val="0"/>
              </a:spcBef>
              <a:spcAft>
                <a:spcPts val="0"/>
              </a:spcAft>
              <a:buSzPts val="1600"/>
              <a:buChar char="●"/>
            </a:pPr>
            <a:r>
              <a:rPr lang="en" sz="1500">
                <a:solidFill>
                  <a:schemeClr val="dk2"/>
                </a:solidFill>
              </a:rPr>
              <a:t>See the full notebook at </a:t>
            </a:r>
            <a:r>
              <a:rPr i="1" lang="en" sz="1400" u="sng">
                <a:solidFill>
                  <a:schemeClr val="hlink"/>
                </a:solidFill>
                <a:hlinkClick r:id="rId3"/>
              </a:rPr>
              <a:t>https://colab.research.google.com/drive/1MC3bcP9hcaENCYWYOgZ-sNMn_SPLHFfb?usp=sharing</a:t>
            </a:r>
            <a:endParaRPr i="1" sz="1400" u="sng"/>
          </a:p>
          <a:p>
            <a:pPr indent="-330200" lvl="0" marL="457200" rtl="0" algn="l">
              <a:lnSpc>
                <a:spcPct val="100000"/>
              </a:lnSpc>
              <a:spcBef>
                <a:spcPts val="0"/>
              </a:spcBef>
              <a:spcAft>
                <a:spcPts val="0"/>
              </a:spcAft>
              <a:buSzPts val="1600"/>
              <a:buChar char="●"/>
            </a:pPr>
            <a:r>
              <a:t/>
            </a:r>
            <a:endParaRPr/>
          </a:p>
        </p:txBody>
      </p:sp>
      <p:sp>
        <p:nvSpPr>
          <p:cNvPr id="201" name="Google Shape;201;g23c84ef3a06_5_64"/>
          <p:cNvSpPr txBox="1"/>
          <p:nvPr/>
        </p:nvSpPr>
        <p:spPr>
          <a:xfrm>
            <a:off x="400375" y="1676175"/>
            <a:ext cx="38826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Lato"/>
              <a:buChar char="●"/>
            </a:pPr>
            <a:r>
              <a:rPr b="1" lang="en" sz="1800">
                <a:solidFill>
                  <a:schemeClr val="lt1"/>
                </a:solidFill>
                <a:latin typeface="Lato"/>
                <a:ea typeface="Lato"/>
                <a:cs typeface="Lato"/>
                <a:sym typeface="Lato"/>
              </a:rPr>
              <a:t>Objective:  </a:t>
            </a:r>
            <a:r>
              <a:rPr lang="en" sz="1800">
                <a:solidFill>
                  <a:schemeClr val="lt1"/>
                </a:solidFill>
                <a:latin typeface="Lato"/>
                <a:ea typeface="Lato"/>
                <a:cs typeface="Lato"/>
                <a:sym typeface="Lato"/>
              </a:rPr>
              <a:t>Analyze the reviews of the most popular face masks and identify top reasons why consumers like them</a:t>
            </a:r>
            <a:endParaRPr sz="18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3c84ef3a06_6_44"/>
          <p:cNvSpPr txBox="1"/>
          <p:nvPr>
            <p:ph type="title"/>
          </p:nvPr>
        </p:nvSpPr>
        <p:spPr>
          <a:xfrm>
            <a:off x="727800" y="5775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Appendix</a:t>
            </a:r>
            <a:endParaRPr/>
          </a:p>
        </p:txBody>
      </p:sp>
      <p:sp>
        <p:nvSpPr>
          <p:cNvPr id="207" name="Google Shape;207;g23c84ef3a06_6_44"/>
          <p:cNvSpPr txBox="1"/>
          <p:nvPr>
            <p:ph idx="1" type="body"/>
          </p:nvPr>
        </p:nvSpPr>
        <p:spPr>
          <a:xfrm>
            <a:off x="727800" y="1592175"/>
            <a:ext cx="8001900" cy="25692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Char char="●"/>
            </a:pPr>
            <a:r>
              <a:rPr b="1" lang="en" sz="1600"/>
              <a:t>Tokenization:</a:t>
            </a:r>
            <a:r>
              <a:rPr lang="en" sz="1600"/>
              <a:t> Used NLTK's word_tokenize to split text into individual words</a:t>
            </a:r>
            <a:endParaRPr sz="1600"/>
          </a:p>
          <a:p>
            <a:pPr indent="-330200" lvl="0" marL="457200" rtl="0" algn="just">
              <a:spcBef>
                <a:spcPts val="0"/>
              </a:spcBef>
              <a:spcAft>
                <a:spcPts val="0"/>
              </a:spcAft>
              <a:buSzPts val="1600"/>
              <a:buChar char="●"/>
            </a:pPr>
            <a:r>
              <a:rPr b="1" lang="en" sz="1600"/>
              <a:t>Stopwords Removal:</a:t>
            </a:r>
            <a:r>
              <a:rPr lang="en" sz="1600"/>
              <a:t> Removed common English stopwords and mask-related words using the NLTK stopwords corpus</a:t>
            </a:r>
            <a:endParaRPr sz="1600"/>
          </a:p>
          <a:p>
            <a:pPr indent="-330200" lvl="0" marL="457200" rtl="0" algn="just">
              <a:spcBef>
                <a:spcPts val="0"/>
              </a:spcBef>
              <a:spcAft>
                <a:spcPts val="0"/>
              </a:spcAft>
              <a:buSzPts val="1600"/>
              <a:buChar char="●"/>
            </a:pPr>
            <a:r>
              <a:rPr b="1" lang="en" sz="1600"/>
              <a:t>Word Frequency Counting:</a:t>
            </a:r>
            <a:r>
              <a:rPr lang="en" sz="1600"/>
              <a:t> Utilized the Counter class from the collections module to count word occurrences</a:t>
            </a:r>
            <a:endParaRPr sz="1600"/>
          </a:p>
          <a:p>
            <a:pPr indent="-330200" lvl="0" marL="457200" rtl="0" algn="just">
              <a:spcBef>
                <a:spcPts val="0"/>
              </a:spcBef>
              <a:spcAft>
                <a:spcPts val="0"/>
              </a:spcAft>
              <a:buSzPts val="1600"/>
              <a:buChar char="●"/>
            </a:pPr>
            <a:r>
              <a:rPr b="1" lang="en" sz="1600"/>
              <a:t>Word Cloud Generation:</a:t>
            </a:r>
            <a:r>
              <a:rPr lang="en" sz="1600"/>
              <a:t> Generated a word cloud using the WordCloud package with a mask image for shaping</a:t>
            </a:r>
            <a:endParaRPr sz="1600"/>
          </a:p>
          <a:p>
            <a:pPr indent="-330200" lvl="0" marL="457200" rtl="0" algn="just">
              <a:spcBef>
                <a:spcPts val="0"/>
              </a:spcBef>
              <a:spcAft>
                <a:spcPts val="0"/>
              </a:spcAft>
              <a:buSzPts val="1600"/>
              <a:buChar char="●"/>
            </a:pPr>
            <a:r>
              <a:rPr b="1" lang="en" sz="1600"/>
              <a:t>TF-IDF Vectorization:</a:t>
            </a:r>
            <a:r>
              <a:rPr lang="en" sz="1600"/>
              <a:t> Converted text into numerical vectors using TfidfVectorizer from sklearn.feature_extraction.text</a:t>
            </a:r>
            <a:endParaRPr sz="1600"/>
          </a:p>
          <a:p>
            <a:pPr indent="-330200" lvl="0" marL="457200" rtl="0" algn="just">
              <a:spcBef>
                <a:spcPts val="0"/>
              </a:spcBef>
              <a:spcAft>
                <a:spcPts val="0"/>
              </a:spcAft>
              <a:buSzPts val="1600"/>
              <a:buChar char="●"/>
            </a:pPr>
            <a:r>
              <a:rPr b="1" lang="en" sz="1600"/>
              <a:t>Cosine Similarity:</a:t>
            </a:r>
            <a:r>
              <a:rPr lang="en" sz="1600"/>
              <a:t> Calculated similarity between word and sentences vectors to find relevant example sentences</a:t>
            </a:r>
            <a:endParaRPr sz="1600"/>
          </a:p>
        </p:txBody>
      </p:sp>
      <p:sp>
        <p:nvSpPr>
          <p:cNvPr id="208" name="Google Shape;208;g23c84ef3a06_6_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 name="Shape 212"/>
        <p:cNvGrpSpPr/>
        <p:nvPr/>
      </p:nvGrpSpPr>
      <p:grpSpPr>
        <a:xfrm>
          <a:off x="0" y="0"/>
          <a:ext cx="0" cy="0"/>
          <a:chOff x="0" y="0"/>
          <a:chExt cx="0" cy="0"/>
        </a:xfrm>
      </p:grpSpPr>
      <p:sp>
        <p:nvSpPr>
          <p:cNvPr id="213" name="Google Shape;213;g23c84ef3a06_5_55"/>
          <p:cNvSpPr txBox="1"/>
          <p:nvPr>
            <p:ph type="title"/>
          </p:nvPr>
        </p:nvSpPr>
        <p:spPr>
          <a:xfrm>
            <a:off x="727800" y="599675"/>
            <a:ext cx="76884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n" sz="3000">
                <a:solidFill>
                  <a:schemeClr val="dk2"/>
                </a:solidFill>
              </a:rPr>
              <a:t>Data Preparation</a:t>
            </a:r>
            <a:endParaRPr sz="3000">
              <a:solidFill>
                <a:schemeClr val="dk2"/>
              </a:solidFill>
            </a:endParaRPr>
          </a:p>
          <a:p>
            <a:pPr indent="0" lvl="0" marL="0" rtl="0" algn="l">
              <a:lnSpc>
                <a:spcPct val="100000"/>
              </a:lnSpc>
              <a:spcBef>
                <a:spcPts val="1600"/>
              </a:spcBef>
              <a:spcAft>
                <a:spcPts val="0"/>
              </a:spcAft>
              <a:buSzPts val="3000"/>
              <a:buNone/>
            </a:pPr>
            <a:r>
              <a:t/>
            </a:r>
            <a:endParaRPr sz="3000">
              <a:solidFill>
                <a:schemeClr val="dk2"/>
              </a:solidFill>
            </a:endParaRPr>
          </a:p>
        </p:txBody>
      </p:sp>
      <p:sp>
        <p:nvSpPr>
          <p:cNvPr id="214" name="Google Shape;214;g23c84ef3a06_5_55"/>
          <p:cNvSpPr txBox="1"/>
          <p:nvPr>
            <p:ph type="title"/>
          </p:nvPr>
        </p:nvSpPr>
        <p:spPr>
          <a:xfrm>
            <a:off x="287275" y="1513775"/>
            <a:ext cx="3827100" cy="2262600"/>
          </a:xfrm>
          <a:prstGeom prst="rect">
            <a:avLst/>
          </a:prstGeom>
          <a:noFill/>
          <a:ln>
            <a:noFill/>
          </a:ln>
        </p:spPr>
        <p:txBody>
          <a:bodyPr anchorCtr="0" anchor="t" bIns="91425" lIns="91425" spcFirstLastPara="1" rIns="91425" wrap="square" tIns="91425">
            <a:noAutofit/>
          </a:bodyPr>
          <a:lstStyle/>
          <a:p>
            <a:pPr indent="-336550" lvl="0" marL="457200" rtl="0" algn="just">
              <a:lnSpc>
                <a:spcPct val="104347"/>
              </a:lnSpc>
              <a:spcBef>
                <a:spcPts val="200"/>
              </a:spcBef>
              <a:spcAft>
                <a:spcPts val="0"/>
              </a:spcAft>
              <a:buClr>
                <a:schemeClr val="dk2"/>
              </a:buClr>
              <a:buSzPts val="1700"/>
              <a:buFont typeface="Raleway SemiBold"/>
              <a:buChar char="●"/>
            </a:pPr>
            <a:r>
              <a:rPr b="0" lang="en" sz="1700">
                <a:solidFill>
                  <a:schemeClr val="dk2"/>
                </a:solidFill>
                <a:latin typeface="Raleway SemiBold"/>
                <a:ea typeface="Raleway SemiBold"/>
                <a:cs typeface="Raleway SemiBold"/>
                <a:sym typeface="Raleway SemiBold"/>
              </a:rPr>
              <a:t>Loading and processing the TSV file using pandas</a:t>
            </a:r>
            <a:endParaRPr b="0" sz="1700">
              <a:solidFill>
                <a:schemeClr val="dk2"/>
              </a:solidFill>
              <a:latin typeface="Raleway SemiBold"/>
              <a:ea typeface="Raleway SemiBold"/>
              <a:cs typeface="Raleway SemiBold"/>
              <a:sym typeface="Raleway SemiBold"/>
            </a:endParaRPr>
          </a:p>
          <a:p>
            <a:pPr indent="-336550" lvl="0" marL="457200" rtl="0" algn="just">
              <a:lnSpc>
                <a:spcPct val="104347"/>
              </a:lnSpc>
              <a:spcBef>
                <a:spcPts val="0"/>
              </a:spcBef>
              <a:spcAft>
                <a:spcPts val="0"/>
              </a:spcAft>
              <a:buClr>
                <a:schemeClr val="dk2"/>
              </a:buClr>
              <a:buSzPts val="1700"/>
              <a:buFont typeface="Raleway SemiBold"/>
              <a:buChar char="●"/>
            </a:pPr>
            <a:r>
              <a:rPr b="0" lang="en" sz="1700">
                <a:solidFill>
                  <a:schemeClr val="dk2"/>
                </a:solidFill>
                <a:latin typeface="Raleway SemiBold"/>
                <a:ea typeface="Raleway SemiBold"/>
                <a:cs typeface="Raleway SemiBold"/>
                <a:sym typeface="Raleway SemiBold"/>
              </a:rPr>
              <a:t>Calculating average ratings and total sales for each product</a:t>
            </a:r>
            <a:endParaRPr b="0" sz="1700">
              <a:solidFill>
                <a:schemeClr val="dk2"/>
              </a:solidFill>
              <a:latin typeface="Raleway SemiBold"/>
              <a:ea typeface="Raleway SemiBold"/>
              <a:cs typeface="Raleway SemiBold"/>
              <a:sym typeface="Raleway SemiBold"/>
            </a:endParaRPr>
          </a:p>
          <a:p>
            <a:pPr indent="-336550" lvl="0" marL="457200" rtl="0" algn="just">
              <a:lnSpc>
                <a:spcPct val="104347"/>
              </a:lnSpc>
              <a:spcBef>
                <a:spcPts val="0"/>
              </a:spcBef>
              <a:spcAft>
                <a:spcPts val="0"/>
              </a:spcAft>
              <a:buClr>
                <a:schemeClr val="dk2"/>
              </a:buClr>
              <a:buSzPts val="1700"/>
              <a:buFont typeface="Raleway SemiBold"/>
              <a:buChar char="●"/>
            </a:pPr>
            <a:r>
              <a:rPr b="0" lang="en" sz="1700">
                <a:solidFill>
                  <a:schemeClr val="dk2"/>
                </a:solidFill>
                <a:latin typeface="Raleway SemiBold"/>
                <a:ea typeface="Raleway SemiBold"/>
                <a:cs typeface="Raleway SemiBold"/>
                <a:sym typeface="Raleway SemiBold"/>
              </a:rPr>
              <a:t>Merging data and computing popularity scores</a:t>
            </a:r>
            <a:endParaRPr b="0" sz="1700">
              <a:solidFill>
                <a:schemeClr val="dk2"/>
              </a:solidFill>
              <a:latin typeface="Lato"/>
              <a:ea typeface="Lato"/>
              <a:cs typeface="Lato"/>
              <a:sym typeface="Lato"/>
            </a:endParaRPr>
          </a:p>
        </p:txBody>
      </p:sp>
      <p:sp>
        <p:nvSpPr>
          <p:cNvPr id="215" name="Google Shape;215;g23c84ef3a06_5_55"/>
          <p:cNvSpPr txBox="1"/>
          <p:nvPr/>
        </p:nvSpPr>
        <p:spPr>
          <a:xfrm>
            <a:off x="4482025" y="1536875"/>
            <a:ext cx="4291800" cy="2216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ourier New"/>
                <a:ea typeface="Courier New"/>
                <a:cs typeface="Courier New"/>
                <a:sym typeface="Courier New"/>
              </a:rPr>
              <a:t>data = pd.read_csv('reviews.tsv', sep='\t')</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average_ratings = data.groupby('productId')['ratingValue'].mean().reset_index(name='average_rating')</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total_sales = data.groupby('productId').size().reset_index(name='total_sales')</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product_data = average_ratings.merge(total_sales, on='productId')</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product_data['popularity_score'] = product_data['average_rating'] * product_data['total_sales']</a:t>
            </a:r>
            <a:endParaRPr sz="1100">
              <a:latin typeface="Courier New"/>
              <a:ea typeface="Courier New"/>
              <a:cs typeface="Courier New"/>
              <a:sym typeface="Courier New"/>
            </a:endParaRPr>
          </a:p>
        </p:txBody>
      </p:sp>
      <p:sp>
        <p:nvSpPr>
          <p:cNvPr id="216" name="Google Shape;216;g23c84ef3a06_5_5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